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6" r:id="rId1"/>
  </p:sldMasterIdLst>
  <p:notesMasterIdLst>
    <p:notesMasterId r:id="rId69"/>
  </p:notesMasterIdLst>
  <p:sldIdLst>
    <p:sldId id="256" r:id="rId2"/>
    <p:sldId id="257" r:id="rId3"/>
    <p:sldId id="260" r:id="rId4"/>
    <p:sldId id="261" r:id="rId5"/>
    <p:sldId id="262" r:id="rId6"/>
    <p:sldId id="266" r:id="rId7"/>
    <p:sldId id="267" r:id="rId8"/>
    <p:sldId id="268" r:id="rId9"/>
    <p:sldId id="271" r:id="rId10"/>
    <p:sldId id="272" r:id="rId11"/>
    <p:sldId id="273" r:id="rId12"/>
    <p:sldId id="274" r:id="rId13"/>
    <p:sldId id="275" r:id="rId14"/>
    <p:sldId id="276" r:id="rId15"/>
    <p:sldId id="277" r:id="rId16"/>
    <p:sldId id="278" r:id="rId17"/>
    <p:sldId id="279" r:id="rId18"/>
    <p:sldId id="280" r:id="rId19"/>
    <p:sldId id="281" r:id="rId20"/>
    <p:sldId id="282" r:id="rId21"/>
    <p:sldId id="283" r:id="rId22"/>
    <p:sldId id="284" r:id="rId23"/>
    <p:sldId id="285" r:id="rId24"/>
    <p:sldId id="286" r:id="rId25"/>
    <p:sldId id="287" r:id="rId26"/>
    <p:sldId id="288" r:id="rId27"/>
    <p:sldId id="289" r:id="rId28"/>
    <p:sldId id="290" r:id="rId29"/>
    <p:sldId id="291" r:id="rId30"/>
    <p:sldId id="292" r:id="rId31"/>
    <p:sldId id="293" r:id="rId32"/>
    <p:sldId id="294" r:id="rId33"/>
    <p:sldId id="295" r:id="rId34"/>
    <p:sldId id="296" r:id="rId35"/>
    <p:sldId id="297" r:id="rId36"/>
    <p:sldId id="298" r:id="rId37"/>
    <p:sldId id="299" r:id="rId38"/>
    <p:sldId id="300" r:id="rId39"/>
    <p:sldId id="301" r:id="rId40"/>
    <p:sldId id="302" r:id="rId41"/>
    <p:sldId id="303" r:id="rId42"/>
    <p:sldId id="304" r:id="rId43"/>
    <p:sldId id="305" r:id="rId44"/>
    <p:sldId id="306" r:id="rId45"/>
    <p:sldId id="307" r:id="rId46"/>
    <p:sldId id="308" r:id="rId47"/>
    <p:sldId id="309" r:id="rId48"/>
    <p:sldId id="310" r:id="rId49"/>
    <p:sldId id="311" r:id="rId50"/>
    <p:sldId id="312" r:id="rId51"/>
    <p:sldId id="313" r:id="rId52"/>
    <p:sldId id="314" r:id="rId53"/>
    <p:sldId id="315" r:id="rId54"/>
    <p:sldId id="316" r:id="rId55"/>
    <p:sldId id="317" r:id="rId56"/>
    <p:sldId id="318" r:id="rId57"/>
    <p:sldId id="319" r:id="rId58"/>
    <p:sldId id="320" r:id="rId59"/>
    <p:sldId id="321" r:id="rId60"/>
    <p:sldId id="322" r:id="rId61"/>
    <p:sldId id="323" r:id="rId62"/>
    <p:sldId id="324" r:id="rId63"/>
    <p:sldId id="326" r:id="rId64"/>
    <p:sldId id="328" r:id="rId65"/>
    <p:sldId id="333" r:id="rId66"/>
    <p:sldId id="334" r:id="rId67"/>
    <p:sldId id="335" r:id="rId68"/>
  </p:sldIdLst>
  <p:sldSz cx="9144000" cy="6858000" type="screen4x3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76" d="100"/>
          <a:sy n="76" d="100"/>
        </p:scale>
        <p:origin x="-1206" y="-7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804FA3-4232-4AEF-A17C-17AE8D71268D}" type="datetimeFigureOut">
              <a:rPr lang="en-US" smtClean="0"/>
              <a:t>8/16/2020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FC9144-4597-464A-95B0-3D480B5892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7910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6F54C-3ADD-4BEE-BB08-7512CAE018EF}" type="datetime1">
              <a:rPr lang="en-US" smtClean="0"/>
              <a:t>8/16/2020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ts val="2720"/>
              </a:lnSpc>
            </a:pPr>
            <a:endParaRPr lang="en-US" spc="-5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2233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029D3-721B-4D6B-AE5F-DF12F3DE2397}" type="datetime1">
              <a:rPr lang="en-US" smtClean="0"/>
              <a:t>8/16/2020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ts val="2720"/>
              </a:lnSpc>
            </a:pPr>
            <a:endParaRPr lang="en-US" spc="-5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048342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029D3-721B-4D6B-AE5F-DF12F3DE2397}" type="datetime1">
              <a:rPr lang="en-US" smtClean="0"/>
              <a:t>8/16/2020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ts val="2720"/>
              </a:lnSpc>
            </a:pPr>
            <a:endParaRPr lang="en-US" spc="-5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173396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C94C85-EDF3-4D6B-9F0E-813BF71308B9}" type="datetime1">
              <a:rPr lang="en-US" smtClean="0"/>
              <a:t>8/16/2020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ts val="2720"/>
              </a:lnSpc>
            </a:pPr>
            <a:endParaRPr lang="en-US" spc="-5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5280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029D3-721B-4D6B-AE5F-DF12F3DE2397}" type="datetime1">
              <a:rPr lang="en-US" smtClean="0"/>
              <a:t>8/16/2020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ts val="2720"/>
              </a:lnSpc>
            </a:pPr>
            <a:endParaRPr lang="en-US" spc="-5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7094708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691AE-C949-4B7C-ACA0-5DA41521488E}" type="datetime1">
              <a:rPr lang="en-US" smtClean="0"/>
              <a:t>8/16/2020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ts val="2720"/>
              </a:lnSpc>
            </a:pPr>
            <a:endParaRPr lang="en-US" spc="-5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4145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029D3-721B-4D6B-AE5F-DF12F3DE2397}" type="datetime1">
              <a:rPr lang="en-US" smtClean="0"/>
              <a:t>8/16/2020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ts val="2720"/>
              </a:lnSpc>
            </a:pPr>
            <a:endParaRPr lang="en-US" spc="-5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331288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612C9-1455-46C9-8753-4DB0FE4D90F4}" type="datetime1">
              <a:rPr lang="en-US" smtClean="0"/>
              <a:t>8/16/2020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ts val="2720"/>
              </a:lnSpc>
            </a:pPr>
            <a:endParaRPr lang="en-US" spc="-5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6659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A08B4-75E4-4412-95B4-0DCE936C61A9}" type="datetime1">
              <a:rPr lang="en-US" smtClean="0"/>
              <a:t>8/16/2020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ts val="2720"/>
              </a:lnSpc>
            </a:pPr>
            <a:endParaRPr lang="en-US" spc="-5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4618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029D3-721B-4D6B-AE5F-DF12F3DE2397}" type="datetime1">
              <a:rPr lang="en-US" smtClean="0"/>
              <a:t>8/16/2020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ts val="2720"/>
              </a:lnSpc>
            </a:pPr>
            <a:endParaRPr lang="en-US" spc="-5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802179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029D3-721B-4D6B-AE5F-DF12F3DE2397}" type="datetime1">
              <a:rPr lang="en-US" smtClean="0"/>
              <a:t>8/16/2020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ts val="2720"/>
              </a:lnSpc>
            </a:pPr>
            <a:endParaRPr lang="en-US" spc="-5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009506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7029D3-721B-4D6B-AE5F-DF12F3DE2397}" type="datetime1">
              <a:rPr lang="en-US" smtClean="0"/>
              <a:t>8/16/2020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12700">
              <a:lnSpc>
                <a:spcPts val="2720"/>
              </a:lnSpc>
            </a:pPr>
            <a:endParaRPr lang="en-US" spc="-5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709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3.jp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1.jpg"/><Relationship Id="rId4" Type="http://schemas.openxmlformats.org/officeDocument/2006/relationships/image" Target="../media/image40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jp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Relationship Id="rId9" Type="http://schemas.openxmlformats.org/officeDocument/2006/relationships/image" Target="../media/image6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g"/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0.jpg"/><Relationship Id="rId4" Type="http://schemas.openxmlformats.org/officeDocument/2006/relationships/image" Target="../media/image69.jp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g"/><Relationship Id="rId7" Type="http://schemas.openxmlformats.org/officeDocument/2006/relationships/image" Target="../media/image81.jpg"/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jpg"/><Relationship Id="rId5" Type="http://schemas.openxmlformats.org/officeDocument/2006/relationships/image" Target="../media/image79.jpg"/><Relationship Id="rId4" Type="http://schemas.openxmlformats.org/officeDocument/2006/relationships/image" Target="../media/image78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g"/><Relationship Id="rId2" Type="http://schemas.openxmlformats.org/officeDocument/2006/relationships/image" Target="../media/image8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6.jp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g"/><Relationship Id="rId2" Type="http://schemas.openxmlformats.org/officeDocument/2006/relationships/image" Target="../media/image8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jpg"/><Relationship Id="rId5" Type="http://schemas.openxmlformats.org/officeDocument/2006/relationships/image" Target="../media/image90.jpg"/><Relationship Id="rId4" Type="http://schemas.openxmlformats.org/officeDocument/2006/relationships/image" Target="../media/image89.jp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9362" y="6312408"/>
            <a:ext cx="8610600" cy="26034"/>
          </a:xfrm>
          <a:custGeom>
            <a:avLst/>
            <a:gdLst/>
            <a:ahLst/>
            <a:cxnLst/>
            <a:rect l="l" t="t" r="r" b="b"/>
            <a:pathLst>
              <a:path w="8610600" h="26035">
                <a:moveTo>
                  <a:pt x="8610600" y="0"/>
                </a:moveTo>
                <a:lnTo>
                  <a:pt x="0" y="0"/>
                </a:lnTo>
                <a:lnTo>
                  <a:pt x="0" y="25908"/>
                </a:lnTo>
                <a:lnTo>
                  <a:pt x="8610600" y="25908"/>
                </a:lnTo>
                <a:lnTo>
                  <a:pt x="861060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85800" y="762000"/>
            <a:ext cx="7772400" cy="2667000"/>
          </a:xfrm>
          <a:custGeom>
            <a:avLst/>
            <a:gdLst/>
            <a:ahLst/>
            <a:cxnLst/>
            <a:rect l="l" t="t" r="r" b="b"/>
            <a:pathLst>
              <a:path w="7772400" h="2667000">
                <a:moveTo>
                  <a:pt x="7772400" y="0"/>
                </a:moveTo>
                <a:lnTo>
                  <a:pt x="0" y="0"/>
                </a:lnTo>
                <a:lnTo>
                  <a:pt x="0" y="2667000"/>
                </a:lnTo>
                <a:lnTo>
                  <a:pt x="7772400" y="2667000"/>
                </a:lnTo>
                <a:lnTo>
                  <a:pt x="777240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363786" y="721868"/>
            <a:ext cx="6332413" cy="136768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1266190">
              <a:lnSpc>
                <a:spcPct val="100000"/>
              </a:lnSpc>
              <a:spcBef>
                <a:spcPts val="105"/>
              </a:spcBef>
            </a:pPr>
            <a:r>
              <a:rPr dirty="0" smtClean="0"/>
              <a:t>Lecture </a:t>
            </a:r>
            <a:r>
              <a:rPr lang="en-US" dirty="0" smtClean="0"/>
              <a:t>1: </a:t>
            </a:r>
            <a:br>
              <a:rPr lang="en-US" dirty="0" smtClean="0"/>
            </a:br>
            <a:r>
              <a:rPr lang="en-US" dirty="0" smtClean="0"/>
              <a:t>Vision Based Automation</a:t>
            </a:r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1363786" y="2673995"/>
            <a:ext cx="6414770" cy="750847"/>
          </a:xfrm>
          <a:prstGeom prst="rect">
            <a:avLst/>
          </a:prstGeom>
        </p:spPr>
        <p:txBody>
          <a:bodyPr vert="horz" wrap="square" lIns="0" tIns="7302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575"/>
              </a:spcBef>
            </a:pPr>
            <a:r>
              <a:rPr sz="4400" i="1" spc="-5" dirty="0" smtClean="0">
                <a:solidFill>
                  <a:srgbClr val="FFFFFF"/>
                </a:solidFill>
                <a:latin typeface="Times New Roman"/>
                <a:cs typeface="Times New Roman"/>
              </a:rPr>
              <a:t>Introduction</a:t>
            </a:r>
            <a:endParaRPr sz="44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52400" y="152400"/>
            <a:ext cx="8839200" cy="838200"/>
          </a:xfrm>
          <a:prstGeom prst="rect">
            <a:avLst/>
          </a:prstGeom>
          <a:solidFill>
            <a:srgbClr val="FF0000"/>
          </a:solidFill>
        </p:spPr>
        <p:txBody>
          <a:bodyPr vert="horz" wrap="square" lIns="0" tIns="9715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765"/>
              </a:spcBef>
            </a:pPr>
            <a:r>
              <a:rPr sz="4000" spc="-10" dirty="0"/>
              <a:t>The </a:t>
            </a:r>
            <a:r>
              <a:rPr sz="4000" spc="-5" dirty="0"/>
              <a:t>Three Processing</a:t>
            </a:r>
            <a:r>
              <a:rPr sz="4000" spc="5" dirty="0"/>
              <a:t> </a:t>
            </a:r>
            <a:r>
              <a:rPr sz="4000" spc="-5" dirty="0"/>
              <a:t>Levels</a:t>
            </a:r>
            <a:endParaRPr sz="4000"/>
          </a:p>
        </p:txBody>
      </p:sp>
      <p:sp>
        <p:nvSpPr>
          <p:cNvPr id="4" name="object 4"/>
          <p:cNvSpPr txBox="1"/>
          <p:nvPr/>
        </p:nvSpPr>
        <p:spPr>
          <a:xfrm>
            <a:off x="231140" y="923720"/>
            <a:ext cx="7830820" cy="1419225"/>
          </a:xfrm>
          <a:prstGeom prst="rect">
            <a:avLst/>
          </a:prstGeom>
        </p:spPr>
        <p:txBody>
          <a:bodyPr vert="horz" wrap="square" lIns="0" tIns="9969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785"/>
              </a:spcBef>
              <a:buChar char="•"/>
              <a:tabLst>
                <a:tab pos="354965" algn="l"/>
                <a:tab pos="355600" algn="l"/>
              </a:tabLst>
            </a:pPr>
            <a:r>
              <a:rPr sz="2800" spc="-5" dirty="0">
                <a:latin typeface="Times New Roman"/>
                <a:cs typeface="Times New Roman"/>
              </a:rPr>
              <a:t>Low-level</a:t>
            </a:r>
            <a:r>
              <a:rPr sz="2800" spc="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processing</a:t>
            </a:r>
            <a:endParaRPr sz="2800">
              <a:latin typeface="Times New Roman"/>
              <a:cs typeface="Times New Roman"/>
            </a:endParaRPr>
          </a:p>
          <a:p>
            <a:pPr marL="756285" lvl="1" indent="-287020">
              <a:lnSpc>
                <a:spcPct val="100000"/>
              </a:lnSpc>
              <a:spcBef>
                <a:spcPts val="590"/>
              </a:spcBef>
              <a:buChar char="–"/>
              <a:tabLst>
                <a:tab pos="756285" algn="l"/>
                <a:tab pos="756920" algn="l"/>
              </a:tabLst>
            </a:pPr>
            <a:r>
              <a:rPr sz="2400" dirty="0">
                <a:latin typeface="Times New Roman"/>
                <a:cs typeface="Times New Roman"/>
              </a:rPr>
              <a:t>Standard procedures are applied to </a:t>
            </a:r>
            <a:r>
              <a:rPr sz="2400" spc="-5" dirty="0">
                <a:latin typeface="Times New Roman"/>
                <a:cs typeface="Times New Roman"/>
              </a:rPr>
              <a:t>improve image</a:t>
            </a:r>
            <a:r>
              <a:rPr sz="2400" spc="-15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quality</a:t>
            </a:r>
            <a:endParaRPr sz="2400">
              <a:latin typeface="Times New Roman"/>
              <a:cs typeface="Times New Roman"/>
            </a:endParaRPr>
          </a:p>
          <a:p>
            <a:pPr marL="756285" lvl="1" indent="-287020">
              <a:lnSpc>
                <a:spcPct val="100000"/>
              </a:lnSpc>
              <a:spcBef>
                <a:spcPts val="580"/>
              </a:spcBef>
              <a:buChar char="–"/>
              <a:tabLst>
                <a:tab pos="756285" algn="l"/>
                <a:tab pos="756920" algn="l"/>
              </a:tabLst>
            </a:pPr>
            <a:r>
              <a:rPr sz="2400" spc="-5" dirty="0">
                <a:latin typeface="Times New Roman"/>
                <a:cs typeface="Times New Roman"/>
              </a:rPr>
              <a:t>No “intelligent”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capabilities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447800" y="2514600"/>
            <a:ext cx="5486400" cy="34655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52400" y="224027"/>
            <a:ext cx="8839200" cy="767080"/>
          </a:xfrm>
          <a:prstGeom prst="rect">
            <a:avLst/>
          </a:prstGeom>
          <a:solidFill>
            <a:srgbClr val="FF0000"/>
          </a:solidFill>
        </p:spPr>
        <p:txBody>
          <a:bodyPr vert="horz" wrap="square" lIns="0" tIns="6096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80"/>
              </a:spcBef>
            </a:pPr>
            <a:r>
              <a:rPr sz="4000" spc="-10" dirty="0"/>
              <a:t>The </a:t>
            </a:r>
            <a:r>
              <a:rPr sz="4000" spc="-5" dirty="0"/>
              <a:t>Three Processing</a:t>
            </a:r>
            <a:r>
              <a:rPr sz="4000" spc="5" dirty="0"/>
              <a:t> </a:t>
            </a:r>
            <a:r>
              <a:rPr sz="4000" spc="-5" dirty="0"/>
              <a:t>Levels</a:t>
            </a:r>
            <a:endParaRPr sz="4000"/>
          </a:p>
        </p:txBody>
      </p:sp>
      <p:sp>
        <p:nvSpPr>
          <p:cNvPr id="4" name="object 4"/>
          <p:cNvSpPr txBox="1"/>
          <p:nvPr/>
        </p:nvSpPr>
        <p:spPr>
          <a:xfrm>
            <a:off x="688340" y="999920"/>
            <a:ext cx="6835775" cy="1419225"/>
          </a:xfrm>
          <a:prstGeom prst="rect">
            <a:avLst/>
          </a:prstGeom>
        </p:spPr>
        <p:txBody>
          <a:bodyPr vert="horz" wrap="square" lIns="0" tIns="9969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785"/>
              </a:spcBef>
              <a:buChar char="•"/>
              <a:tabLst>
                <a:tab pos="354965" algn="l"/>
                <a:tab pos="355600" algn="l"/>
              </a:tabLst>
            </a:pPr>
            <a:r>
              <a:rPr sz="2800" spc="-5" dirty="0">
                <a:latin typeface="Times New Roman"/>
                <a:cs typeface="Times New Roman"/>
              </a:rPr>
              <a:t>Intermediate-level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processing</a:t>
            </a:r>
            <a:endParaRPr sz="2800">
              <a:latin typeface="Times New Roman"/>
              <a:cs typeface="Times New Roman"/>
            </a:endParaRPr>
          </a:p>
          <a:p>
            <a:pPr marL="756285" lvl="1" indent="-287020">
              <a:lnSpc>
                <a:spcPct val="100000"/>
              </a:lnSpc>
              <a:spcBef>
                <a:spcPts val="590"/>
              </a:spcBef>
              <a:buChar char="–"/>
              <a:tabLst>
                <a:tab pos="756285" algn="l"/>
                <a:tab pos="756920" algn="l"/>
              </a:tabLst>
            </a:pPr>
            <a:r>
              <a:rPr sz="2400" dirty="0">
                <a:latin typeface="Times New Roman"/>
                <a:cs typeface="Times New Roman"/>
              </a:rPr>
              <a:t>Extract and </a:t>
            </a:r>
            <a:r>
              <a:rPr sz="2400" spc="-5" dirty="0">
                <a:latin typeface="Times New Roman"/>
                <a:cs typeface="Times New Roman"/>
              </a:rPr>
              <a:t>characterize components </a:t>
            </a:r>
            <a:r>
              <a:rPr sz="2400" dirty="0">
                <a:latin typeface="Times New Roman"/>
                <a:cs typeface="Times New Roman"/>
              </a:rPr>
              <a:t>in the</a:t>
            </a:r>
            <a:r>
              <a:rPr sz="2400" spc="-10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image</a:t>
            </a:r>
            <a:endParaRPr sz="2400">
              <a:latin typeface="Times New Roman"/>
              <a:cs typeface="Times New Roman"/>
            </a:endParaRPr>
          </a:p>
          <a:p>
            <a:pPr marL="756285" lvl="1" indent="-287020">
              <a:lnSpc>
                <a:spcPct val="100000"/>
              </a:lnSpc>
              <a:spcBef>
                <a:spcPts val="580"/>
              </a:spcBef>
              <a:buChar char="–"/>
              <a:tabLst>
                <a:tab pos="756285" algn="l"/>
                <a:tab pos="756920" algn="l"/>
              </a:tabLst>
            </a:pPr>
            <a:r>
              <a:rPr sz="2400" spc="-10" dirty="0">
                <a:latin typeface="Times New Roman"/>
                <a:cs typeface="Times New Roman"/>
              </a:rPr>
              <a:t>Some </a:t>
            </a:r>
            <a:r>
              <a:rPr sz="2400" dirty="0">
                <a:latin typeface="Times New Roman"/>
                <a:cs typeface="Times New Roman"/>
              </a:rPr>
              <a:t>intelligent </a:t>
            </a:r>
            <a:r>
              <a:rPr sz="2400" spc="-5" dirty="0">
                <a:latin typeface="Times New Roman"/>
                <a:cs typeface="Times New Roman"/>
              </a:rPr>
              <a:t>capabilities </a:t>
            </a:r>
            <a:r>
              <a:rPr sz="2400" dirty="0">
                <a:latin typeface="Times New Roman"/>
                <a:cs typeface="Times New Roman"/>
              </a:rPr>
              <a:t>are</a:t>
            </a:r>
            <a:r>
              <a:rPr sz="2400" spc="-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required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90600" y="2819400"/>
            <a:ext cx="6781800" cy="32125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52400" y="224027"/>
            <a:ext cx="8839200" cy="767080"/>
          </a:xfrm>
          <a:prstGeom prst="rect">
            <a:avLst/>
          </a:prstGeom>
          <a:solidFill>
            <a:srgbClr val="FF0000"/>
          </a:solidFill>
        </p:spPr>
        <p:txBody>
          <a:bodyPr vert="horz" wrap="square" lIns="0" tIns="6096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80"/>
              </a:spcBef>
            </a:pPr>
            <a:r>
              <a:rPr sz="4000" spc="-10" dirty="0"/>
              <a:t>The </a:t>
            </a:r>
            <a:r>
              <a:rPr sz="4000" spc="-5" dirty="0"/>
              <a:t>Three Processing</a:t>
            </a:r>
            <a:r>
              <a:rPr sz="4000" spc="5" dirty="0"/>
              <a:t> </a:t>
            </a:r>
            <a:r>
              <a:rPr sz="4000" spc="-5" dirty="0"/>
              <a:t>Levels</a:t>
            </a:r>
            <a:endParaRPr sz="4000"/>
          </a:p>
        </p:txBody>
      </p:sp>
      <p:sp>
        <p:nvSpPr>
          <p:cNvPr id="4" name="object 4"/>
          <p:cNvSpPr txBox="1"/>
          <p:nvPr/>
        </p:nvSpPr>
        <p:spPr>
          <a:xfrm>
            <a:off x="612140" y="999920"/>
            <a:ext cx="6451600" cy="1419225"/>
          </a:xfrm>
          <a:prstGeom prst="rect">
            <a:avLst/>
          </a:prstGeom>
        </p:spPr>
        <p:txBody>
          <a:bodyPr vert="horz" wrap="square" lIns="0" tIns="9969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785"/>
              </a:spcBef>
              <a:buChar char="•"/>
              <a:tabLst>
                <a:tab pos="354965" algn="l"/>
                <a:tab pos="355600" algn="l"/>
              </a:tabLst>
            </a:pPr>
            <a:r>
              <a:rPr sz="2800" spc="-5" dirty="0">
                <a:latin typeface="Times New Roman"/>
                <a:cs typeface="Times New Roman"/>
              </a:rPr>
              <a:t>High-level</a:t>
            </a:r>
            <a:r>
              <a:rPr sz="2800" spc="-2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processing</a:t>
            </a:r>
            <a:endParaRPr sz="2800">
              <a:latin typeface="Times New Roman"/>
              <a:cs typeface="Times New Roman"/>
            </a:endParaRPr>
          </a:p>
          <a:p>
            <a:pPr marL="756285" lvl="1" indent="-287020">
              <a:lnSpc>
                <a:spcPct val="100000"/>
              </a:lnSpc>
              <a:spcBef>
                <a:spcPts val="590"/>
              </a:spcBef>
              <a:buChar char="–"/>
              <a:tabLst>
                <a:tab pos="756285" algn="l"/>
                <a:tab pos="756920" algn="l"/>
              </a:tabLst>
            </a:pPr>
            <a:r>
              <a:rPr sz="2400" dirty="0">
                <a:latin typeface="Times New Roman"/>
                <a:cs typeface="Times New Roman"/>
              </a:rPr>
              <a:t>Recognition and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interpretation</a:t>
            </a:r>
            <a:endParaRPr sz="2400">
              <a:latin typeface="Times New Roman"/>
              <a:cs typeface="Times New Roman"/>
            </a:endParaRPr>
          </a:p>
          <a:p>
            <a:pPr marL="756285" lvl="1" indent="-287020">
              <a:lnSpc>
                <a:spcPct val="100000"/>
              </a:lnSpc>
              <a:spcBef>
                <a:spcPts val="580"/>
              </a:spcBef>
              <a:buChar char="–"/>
              <a:tabLst>
                <a:tab pos="756285" algn="l"/>
                <a:tab pos="756920" algn="l"/>
              </a:tabLst>
            </a:pPr>
            <a:r>
              <a:rPr sz="2400" spc="-5" dirty="0">
                <a:latin typeface="Times New Roman"/>
                <a:cs typeface="Times New Roman"/>
              </a:rPr>
              <a:t>Procedures </a:t>
            </a:r>
            <a:r>
              <a:rPr sz="2400" dirty="0">
                <a:latin typeface="Times New Roman"/>
                <a:cs typeface="Times New Roman"/>
              </a:rPr>
              <a:t>require high intelligent</a:t>
            </a:r>
            <a:r>
              <a:rPr sz="2400" spc="-114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capabilities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267200" y="2438400"/>
            <a:ext cx="4343400" cy="16581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200" y="2362200"/>
            <a:ext cx="2057400" cy="22219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819400" y="4343400"/>
            <a:ext cx="4020311" cy="19050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52400" y="152400"/>
            <a:ext cx="8839200" cy="741870"/>
          </a:xfrm>
          <a:prstGeom prst="rect">
            <a:avLst/>
          </a:prstGeom>
          <a:solidFill>
            <a:srgbClr val="FF0000"/>
          </a:solidFill>
        </p:spPr>
        <p:txBody>
          <a:bodyPr vert="horz" wrap="square" lIns="0" tIns="641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505"/>
              </a:spcBef>
            </a:pPr>
            <a:r>
              <a:rPr lang="en-US" dirty="0" smtClean="0"/>
              <a:t>Applications</a:t>
            </a:r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78739" y="1063458"/>
            <a:ext cx="3364865" cy="1125220"/>
          </a:xfrm>
          <a:prstGeom prst="rect">
            <a:avLst/>
          </a:prstGeom>
        </p:spPr>
        <p:txBody>
          <a:bodyPr vert="horz" wrap="square" lIns="0" tIns="1117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80"/>
              </a:spcBef>
              <a:tabLst>
                <a:tab pos="354965" algn="l"/>
                <a:tab pos="355600" algn="l"/>
              </a:tabLst>
            </a:pPr>
            <a:endParaRPr sz="3200" dirty="0">
              <a:latin typeface="Times New Roman"/>
              <a:cs typeface="Times New Roman"/>
            </a:endParaRPr>
          </a:p>
          <a:p>
            <a:pPr marL="469900">
              <a:lnSpc>
                <a:spcPct val="100000"/>
              </a:lnSpc>
              <a:spcBef>
                <a:spcPts val="675"/>
              </a:spcBef>
            </a:pPr>
            <a:r>
              <a:rPr sz="2800" spc="-5" dirty="0">
                <a:latin typeface="Times New Roman"/>
                <a:cs typeface="Times New Roman"/>
              </a:rPr>
              <a:t>–</a:t>
            </a:r>
            <a:r>
              <a:rPr sz="2800" spc="145" dirty="0">
                <a:latin typeface="Times New Roman"/>
                <a:cs typeface="Times New Roman"/>
              </a:rPr>
              <a:t> </a:t>
            </a:r>
            <a:r>
              <a:rPr sz="2800" b="1" spc="-5" dirty="0">
                <a:latin typeface="Times New Roman"/>
                <a:cs typeface="Times New Roman"/>
              </a:rPr>
              <a:t>Robotics</a:t>
            </a:r>
            <a:endParaRPr sz="2800" dirty="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35940" y="2166299"/>
            <a:ext cx="8036559" cy="3974465"/>
          </a:xfrm>
          <a:prstGeom prst="rect">
            <a:avLst/>
          </a:prstGeom>
        </p:spPr>
        <p:txBody>
          <a:bodyPr vert="horz" wrap="square" lIns="0" tIns="84455" rIns="0" bIns="0" rtlCol="0">
            <a:spAutoFit/>
          </a:bodyPr>
          <a:lstStyle/>
          <a:p>
            <a:pPr marL="698500" indent="-228600">
              <a:lnSpc>
                <a:spcPct val="100000"/>
              </a:lnSpc>
              <a:spcBef>
                <a:spcPts val="665"/>
              </a:spcBef>
              <a:buChar char="•"/>
              <a:tabLst>
                <a:tab pos="698500" algn="l"/>
              </a:tabLst>
            </a:pPr>
            <a:r>
              <a:rPr sz="2400" dirty="0">
                <a:latin typeface="Times New Roman"/>
                <a:cs typeface="Times New Roman"/>
              </a:rPr>
              <a:t>Navigation, object </a:t>
            </a:r>
            <a:r>
              <a:rPr sz="2400" spc="-5" dirty="0">
                <a:latin typeface="Times New Roman"/>
                <a:cs typeface="Times New Roman"/>
              </a:rPr>
              <a:t>manipulation, interaction </a:t>
            </a:r>
            <a:r>
              <a:rPr sz="2400" dirty="0">
                <a:latin typeface="Times New Roman"/>
                <a:cs typeface="Times New Roman"/>
              </a:rPr>
              <a:t>with</a:t>
            </a:r>
            <a:r>
              <a:rPr sz="2400" spc="-13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humans…</a:t>
            </a:r>
            <a:endParaRPr sz="2400">
              <a:latin typeface="Times New Roman"/>
              <a:cs typeface="Times New Roman"/>
            </a:endParaRPr>
          </a:p>
          <a:p>
            <a:pPr marL="299085" indent="-287020">
              <a:lnSpc>
                <a:spcPct val="100000"/>
              </a:lnSpc>
              <a:spcBef>
                <a:spcPts val="655"/>
              </a:spcBef>
              <a:buChar char="–"/>
              <a:tabLst>
                <a:tab pos="299720" algn="l"/>
              </a:tabLst>
            </a:pPr>
            <a:r>
              <a:rPr sz="2800" spc="-5" dirty="0">
                <a:latin typeface="Times New Roman"/>
                <a:cs typeface="Times New Roman"/>
              </a:rPr>
              <a:t>Inspection,</a:t>
            </a:r>
            <a:r>
              <a:rPr sz="2800" spc="-2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measurement</a:t>
            </a:r>
            <a:endParaRPr sz="2800">
              <a:latin typeface="Times New Roman"/>
              <a:cs typeface="Times New Roman"/>
            </a:endParaRPr>
          </a:p>
          <a:p>
            <a:pPr marL="299085" indent="-287020">
              <a:lnSpc>
                <a:spcPct val="100000"/>
              </a:lnSpc>
              <a:spcBef>
                <a:spcPts val="675"/>
              </a:spcBef>
              <a:buFont typeface="Times New Roman"/>
              <a:buChar char="–"/>
              <a:tabLst>
                <a:tab pos="299720" algn="l"/>
              </a:tabLst>
            </a:pPr>
            <a:r>
              <a:rPr sz="2800" b="1" spc="-5" dirty="0">
                <a:latin typeface="Times New Roman"/>
                <a:cs typeface="Times New Roman"/>
              </a:rPr>
              <a:t>Medical</a:t>
            </a:r>
            <a:r>
              <a:rPr sz="2800" b="1" spc="-20" dirty="0">
                <a:latin typeface="Times New Roman"/>
                <a:cs typeface="Times New Roman"/>
              </a:rPr>
              <a:t> </a:t>
            </a:r>
            <a:r>
              <a:rPr sz="2800" b="1" dirty="0">
                <a:latin typeface="Times New Roman"/>
                <a:cs typeface="Times New Roman"/>
              </a:rPr>
              <a:t>imaging</a:t>
            </a:r>
            <a:endParaRPr sz="2800">
              <a:latin typeface="Times New Roman"/>
              <a:cs typeface="Times New Roman"/>
            </a:endParaRPr>
          </a:p>
          <a:p>
            <a:pPr marL="299085" indent="-287020">
              <a:lnSpc>
                <a:spcPct val="100000"/>
              </a:lnSpc>
              <a:spcBef>
                <a:spcPts val="670"/>
              </a:spcBef>
              <a:buChar char="–"/>
              <a:tabLst>
                <a:tab pos="299720" algn="l"/>
              </a:tabLst>
            </a:pPr>
            <a:r>
              <a:rPr sz="2800" spc="-5" dirty="0">
                <a:latin typeface="Times New Roman"/>
                <a:cs typeface="Times New Roman"/>
              </a:rPr>
              <a:t>Graphics and animation, </a:t>
            </a:r>
            <a:r>
              <a:rPr sz="2800" spc="-10" dirty="0">
                <a:latin typeface="Times New Roman"/>
                <a:cs typeface="Times New Roman"/>
              </a:rPr>
              <a:t>special</a:t>
            </a:r>
            <a:r>
              <a:rPr sz="2800" spc="-2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effects</a:t>
            </a:r>
            <a:endParaRPr sz="2800">
              <a:latin typeface="Times New Roman"/>
              <a:cs typeface="Times New Roman"/>
            </a:endParaRPr>
          </a:p>
          <a:p>
            <a:pPr marL="299085" indent="-287020">
              <a:lnSpc>
                <a:spcPct val="100000"/>
              </a:lnSpc>
              <a:spcBef>
                <a:spcPts val="670"/>
              </a:spcBef>
              <a:buChar char="–"/>
              <a:tabLst>
                <a:tab pos="299720" algn="l"/>
              </a:tabLst>
            </a:pPr>
            <a:r>
              <a:rPr sz="2800" spc="-5" dirty="0">
                <a:latin typeface="Times New Roman"/>
                <a:cs typeface="Times New Roman"/>
              </a:rPr>
              <a:t>Multimedia database indexing and</a:t>
            </a:r>
            <a:r>
              <a:rPr sz="2800" spc="-5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retrieval</a:t>
            </a:r>
            <a:endParaRPr sz="2800">
              <a:latin typeface="Times New Roman"/>
              <a:cs typeface="Times New Roman"/>
            </a:endParaRPr>
          </a:p>
          <a:p>
            <a:pPr marL="299085" indent="-287020">
              <a:lnSpc>
                <a:spcPct val="100000"/>
              </a:lnSpc>
              <a:spcBef>
                <a:spcPts val="675"/>
              </a:spcBef>
              <a:buChar char="–"/>
              <a:tabLst>
                <a:tab pos="299720" algn="l"/>
              </a:tabLst>
            </a:pPr>
            <a:r>
              <a:rPr sz="2800" spc="-10" dirty="0">
                <a:latin typeface="Times New Roman"/>
                <a:cs typeface="Times New Roman"/>
              </a:rPr>
              <a:t>Human-computer</a:t>
            </a:r>
            <a:r>
              <a:rPr sz="2800" spc="2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interaction</a:t>
            </a:r>
            <a:endParaRPr sz="2800">
              <a:latin typeface="Times New Roman"/>
              <a:cs typeface="Times New Roman"/>
            </a:endParaRPr>
          </a:p>
          <a:p>
            <a:pPr marL="299085" indent="-287020">
              <a:lnSpc>
                <a:spcPct val="100000"/>
              </a:lnSpc>
              <a:spcBef>
                <a:spcPts val="670"/>
              </a:spcBef>
              <a:buFont typeface="Times New Roman"/>
              <a:buChar char="–"/>
              <a:tabLst>
                <a:tab pos="299720" algn="l"/>
              </a:tabLst>
            </a:pPr>
            <a:r>
              <a:rPr sz="2800" b="1" spc="-5" dirty="0">
                <a:latin typeface="Times New Roman"/>
                <a:cs typeface="Times New Roman"/>
              </a:rPr>
              <a:t>Surveillance </a:t>
            </a:r>
            <a:r>
              <a:rPr sz="2800" b="1" dirty="0">
                <a:latin typeface="Times New Roman"/>
                <a:cs typeface="Times New Roman"/>
              </a:rPr>
              <a:t>and</a:t>
            </a:r>
            <a:r>
              <a:rPr sz="2800" b="1" spc="-10" dirty="0">
                <a:latin typeface="Times New Roman"/>
                <a:cs typeface="Times New Roman"/>
              </a:rPr>
              <a:t> </a:t>
            </a:r>
            <a:r>
              <a:rPr sz="2800" b="1" spc="-5" dirty="0">
                <a:latin typeface="Times New Roman"/>
                <a:cs typeface="Times New Roman"/>
              </a:rPr>
              <a:t>security</a:t>
            </a:r>
            <a:endParaRPr sz="2800">
              <a:latin typeface="Times New Roman"/>
              <a:cs typeface="Times New Roman"/>
            </a:endParaRPr>
          </a:p>
          <a:p>
            <a:pPr marL="698500" lvl="1" indent="-228600">
              <a:lnSpc>
                <a:spcPct val="100000"/>
              </a:lnSpc>
              <a:spcBef>
                <a:spcPts val="595"/>
              </a:spcBef>
              <a:buChar char="•"/>
              <a:tabLst>
                <a:tab pos="698500" algn="l"/>
              </a:tabLst>
            </a:pPr>
            <a:r>
              <a:rPr sz="2400" spc="-5" dirty="0">
                <a:latin typeface="Times New Roman"/>
                <a:cs typeface="Times New Roman"/>
              </a:rPr>
              <a:t>Face </a:t>
            </a:r>
            <a:r>
              <a:rPr sz="2400" dirty="0">
                <a:latin typeface="Times New Roman"/>
                <a:cs typeface="Times New Roman"/>
              </a:rPr>
              <a:t>and Iris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Recognition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52400" y="152400"/>
            <a:ext cx="8839200" cy="838200"/>
          </a:xfrm>
          <a:prstGeom prst="rect">
            <a:avLst/>
          </a:prstGeom>
          <a:solidFill>
            <a:srgbClr val="FF0000"/>
          </a:solidFill>
        </p:spPr>
        <p:txBody>
          <a:bodyPr vert="horz" wrap="square" lIns="0" tIns="641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505"/>
              </a:spcBef>
            </a:pPr>
            <a:r>
              <a:rPr dirty="0"/>
              <a:t>Computer</a:t>
            </a:r>
            <a:r>
              <a:rPr spc="-40" dirty="0"/>
              <a:t> </a:t>
            </a:r>
            <a:r>
              <a:rPr dirty="0"/>
              <a:t>Vision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2787142" y="2075608"/>
            <a:ext cx="5307330" cy="3335020"/>
            <a:chOff x="2787142" y="2075608"/>
            <a:chExt cx="5307330" cy="3335020"/>
          </a:xfrm>
        </p:grpSpPr>
        <p:sp>
          <p:nvSpPr>
            <p:cNvPr id="5" name="object 5"/>
            <p:cNvSpPr/>
            <p:nvPr/>
          </p:nvSpPr>
          <p:spPr>
            <a:xfrm>
              <a:off x="3080004" y="2081958"/>
              <a:ext cx="437515" cy="1435100"/>
            </a:xfrm>
            <a:custGeom>
              <a:avLst/>
              <a:gdLst/>
              <a:ahLst/>
              <a:cxnLst/>
              <a:rect l="l" t="t" r="r" b="b"/>
              <a:pathLst>
                <a:path w="437514" h="1435100">
                  <a:moveTo>
                    <a:pt x="437388" y="8537"/>
                  </a:moveTo>
                  <a:lnTo>
                    <a:pt x="410151" y="5534"/>
                  </a:lnTo>
                  <a:lnTo>
                    <a:pt x="371622" y="0"/>
                  </a:lnTo>
                  <a:lnTo>
                    <a:pt x="325961" y="718"/>
                  </a:lnTo>
                  <a:lnTo>
                    <a:pt x="277329" y="16475"/>
                  </a:lnTo>
                  <a:lnTo>
                    <a:pt x="240074" y="37156"/>
                  </a:lnTo>
                  <a:lnTo>
                    <a:pt x="196391" y="63839"/>
                  </a:lnTo>
                  <a:lnTo>
                    <a:pt x="150947" y="95904"/>
                  </a:lnTo>
                  <a:lnTo>
                    <a:pt x="108408" y="132733"/>
                  </a:lnTo>
                  <a:lnTo>
                    <a:pt x="73441" y="173709"/>
                  </a:lnTo>
                  <a:lnTo>
                    <a:pt x="50711" y="218214"/>
                  </a:lnTo>
                  <a:lnTo>
                    <a:pt x="41710" y="260758"/>
                  </a:lnTo>
                  <a:lnTo>
                    <a:pt x="39834" y="308443"/>
                  </a:lnTo>
                  <a:lnTo>
                    <a:pt x="44056" y="359797"/>
                  </a:lnTo>
                  <a:lnTo>
                    <a:pt x="53352" y="413346"/>
                  </a:lnTo>
                  <a:lnTo>
                    <a:pt x="66695" y="467619"/>
                  </a:lnTo>
                  <a:lnTo>
                    <a:pt x="83060" y="521142"/>
                  </a:lnTo>
                  <a:lnTo>
                    <a:pt x="101422" y="572442"/>
                  </a:lnTo>
                  <a:lnTo>
                    <a:pt x="121414" y="615990"/>
                  </a:lnTo>
                  <a:lnTo>
                    <a:pt x="146958" y="659612"/>
                  </a:lnTo>
                  <a:lnTo>
                    <a:pt x="176328" y="703232"/>
                  </a:lnTo>
                  <a:lnTo>
                    <a:pt x="207797" y="746779"/>
                  </a:lnTo>
                  <a:lnTo>
                    <a:pt x="239637" y="790176"/>
                  </a:lnTo>
                  <a:lnTo>
                    <a:pt x="270121" y="833350"/>
                  </a:lnTo>
                  <a:lnTo>
                    <a:pt x="297523" y="876227"/>
                  </a:lnTo>
                  <a:lnTo>
                    <a:pt x="320116" y="918733"/>
                  </a:lnTo>
                  <a:lnTo>
                    <a:pt x="342423" y="968122"/>
                  </a:lnTo>
                  <a:lnTo>
                    <a:pt x="363705" y="1018789"/>
                  </a:lnTo>
                  <a:lnTo>
                    <a:pt x="382741" y="1069483"/>
                  </a:lnTo>
                  <a:lnTo>
                    <a:pt x="398311" y="1118956"/>
                  </a:lnTo>
                  <a:lnTo>
                    <a:pt x="409195" y="1165956"/>
                  </a:lnTo>
                  <a:lnTo>
                    <a:pt x="414174" y="1209233"/>
                  </a:lnTo>
                  <a:lnTo>
                    <a:pt x="412026" y="1247536"/>
                  </a:lnTo>
                  <a:lnTo>
                    <a:pt x="394797" y="1293869"/>
                  </a:lnTo>
                  <a:lnTo>
                    <a:pt x="363572" y="1333798"/>
                  </a:lnTo>
                  <a:lnTo>
                    <a:pt x="323373" y="1367398"/>
                  </a:lnTo>
                  <a:lnTo>
                    <a:pt x="279219" y="1394744"/>
                  </a:lnTo>
                  <a:lnTo>
                    <a:pt x="236131" y="1415913"/>
                  </a:lnTo>
                  <a:lnTo>
                    <a:pt x="190120" y="1429018"/>
                  </a:lnTo>
                  <a:lnTo>
                    <a:pt x="137720" y="1434191"/>
                  </a:lnTo>
                  <a:lnTo>
                    <a:pt x="84712" y="1434559"/>
                  </a:lnTo>
                  <a:lnTo>
                    <a:pt x="36878" y="1433250"/>
                  </a:lnTo>
                  <a:lnTo>
                    <a:pt x="0" y="1433388"/>
                  </a:lnTo>
                </a:path>
              </a:pathLst>
            </a:custGeom>
            <a:ln w="12192">
              <a:solidFill>
                <a:srgbClr val="81818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063240" y="3570849"/>
              <a:ext cx="607060" cy="1833245"/>
            </a:xfrm>
            <a:custGeom>
              <a:avLst/>
              <a:gdLst/>
              <a:ahLst/>
              <a:cxnLst/>
              <a:rect l="l" t="t" r="r" b="b"/>
              <a:pathLst>
                <a:path w="607060" h="1833245">
                  <a:moveTo>
                    <a:pt x="606551" y="1819602"/>
                  </a:moveTo>
                  <a:lnTo>
                    <a:pt x="578959" y="1822421"/>
                  </a:lnTo>
                  <a:lnTo>
                    <a:pt x="540547" y="1828822"/>
                  </a:lnTo>
                  <a:lnTo>
                    <a:pt x="494972" y="1832861"/>
                  </a:lnTo>
                  <a:lnTo>
                    <a:pt x="445891" y="1828593"/>
                  </a:lnTo>
                  <a:lnTo>
                    <a:pt x="396963" y="1810077"/>
                  </a:lnTo>
                  <a:lnTo>
                    <a:pt x="364063" y="1790290"/>
                  </a:lnTo>
                  <a:lnTo>
                    <a:pt x="326400" y="1765760"/>
                  </a:lnTo>
                  <a:lnTo>
                    <a:pt x="286207" y="1736951"/>
                  </a:lnTo>
                  <a:lnTo>
                    <a:pt x="245718" y="1704329"/>
                  </a:lnTo>
                  <a:lnTo>
                    <a:pt x="207163" y="1668357"/>
                  </a:lnTo>
                  <a:lnTo>
                    <a:pt x="172776" y="1629502"/>
                  </a:lnTo>
                  <a:lnTo>
                    <a:pt x="144790" y="1588229"/>
                  </a:lnTo>
                  <a:lnTo>
                    <a:pt x="125437" y="1545002"/>
                  </a:lnTo>
                  <a:lnTo>
                    <a:pt x="115038" y="1503850"/>
                  </a:lnTo>
                  <a:lnTo>
                    <a:pt x="109057" y="1459170"/>
                  </a:lnTo>
                  <a:lnTo>
                    <a:pt x="107205" y="1411669"/>
                  </a:lnTo>
                  <a:lnTo>
                    <a:pt x="109197" y="1362052"/>
                  </a:lnTo>
                  <a:lnTo>
                    <a:pt x="114743" y="1311024"/>
                  </a:lnTo>
                  <a:lnTo>
                    <a:pt x="123557" y="1259291"/>
                  </a:lnTo>
                  <a:lnTo>
                    <a:pt x="135350" y="1207558"/>
                  </a:lnTo>
                  <a:lnTo>
                    <a:pt x="149835" y="1156531"/>
                  </a:lnTo>
                  <a:lnTo>
                    <a:pt x="166725" y="1106916"/>
                  </a:lnTo>
                  <a:lnTo>
                    <a:pt x="184190" y="1067124"/>
                  </a:lnTo>
                  <a:lnTo>
                    <a:pt x="206450" y="1027389"/>
                  </a:lnTo>
                  <a:lnTo>
                    <a:pt x="232475" y="987691"/>
                  </a:lnTo>
                  <a:lnTo>
                    <a:pt x="261234" y="948007"/>
                  </a:lnTo>
                  <a:lnTo>
                    <a:pt x="291696" y="908316"/>
                  </a:lnTo>
                  <a:lnTo>
                    <a:pt x="322831" y="868597"/>
                  </a:lnTo>
                  <a:lnTo>
                    <a:pt x="353609" y="828828"/>
                  </a:lnTo>
                  <a:lnTo>
                    <a:pt x="382997" y="788986"/>
                  </a:lnTo>
                  <a:lnTo>
                    <a:pt x="409967" y="749052"/>
                  </a:lnTo>
                  <a:lnTo>
                    <a:pt x="433486" y="709003"/>
                  </a:lnTo>
                  <a:lnTo>
                    <a:pt x="452526" y="668817"/>
                  </a:lnTo>
                  <a:lnTo>
                    <a:pt x="471661" y="618143"/>
                  </a:lnTo>
                  <a:lnTo>
                    <a:pt x="488692" y="565234"/>
                  </a:lnTo>
                  <a:lnTo>
                    <a:pt x="503397" y="511150"/>
                  </a:lnTo>
                  <a:lnTo>
                    <a:pt x="515554" y="456948"/>
                  </a:lnTo>
                  <a:lnTo>
                    <a:pt x="524941" y="403686"/>
                  </a:lnTo>
                  <a:lnTo>
                    <a:pt x="531335" y="352422"/>
                  </a:lnTo>
                  <a:lnTo>
                    <a:pt x="534514" y="304215"/>
                  </a:lnTo>
                  <a:lnTo>
                    <a:pt x="534256" y="260124"/>
                  </a:lnTo>
                  <a:lnTo>
                    <a:pt x="530339" y="221205"/>
                  </a:lnTo>
                  <a:lnTo>
                    <a:pt x="516567" y="171102"/>
                  </a:lnTo>
                  <a:lnTo>
                    <a:pt x="493755" y="128319"/>
                  </a:lnTo>
                  <a:lnTo>
                    <a:pt x="463446" y="92238"/>
                  </a:lnTo>
                  <a:lnTo>
                    <a:pt x="427185" y="62242"/>
                  </a:lnTo>
                  <a:lnTo>
                    <a:pt x="386513" y="37712"/>
                  </a:lnTo>
                  <a:lnTo>
                    <a:pt x="342976" y="18031"/>
                  </a:lnTo>
                  <a:lnTo>
                    <a:pt x="299643" y="6589"/>
                  </a:lnTo>
                  <a:lnTo>
                    <a:pt x="248313" y="1115"/>
                  </a:lnTo>
                  <a:lnTo>
                    <a:pt x="192650" y="0"/>
                  </a:lnTo>
                  <a:lnTo>
                    <a:pt x="136320" y="1632"/>
                  </a:lnTo>
                  <a:lnTo>
                    <a:pt x="82992" y="4403"/>
                  </a:lnTo>
                  <a:lnTo>
                    <a:pt x="36329" y="6701"/>
                  </a:lnTo>
                  <a:lnTo>
                    <a:pt x="0" y="6918"/>
                  </a:lnTo>
                </a:path>
              </a:pathLst>
            </a:custGeom>
            <a:ln w="12192">
              <a:solidFill>
                <a:srgbClr val="81818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793492" y="3422903"/>
              <a:ext cx="303530" cy="269875"/>
            </a:xfrm>
            <a:custGeom>
              <a:avLst/>
              <a:gdLst/>
              <a:ahLst/>
              <a:cxnLst/>
              <a:rect l="l" t="t" r="r" b="b"/>
              <a:pathLst>
                <a:path w="303530" h="269875">
                  <a:moveTo>
                    <a:pt x="75768" y="0"/>
                  </a:moveTo>
                  <a:lnTo>
                    <a:pt x="0" y="134874"/>
                  </a:lnTo>
                  <a:lnTo>
                    <a:pt x="75768" y="269748"/>
                  </a:lnTo>
                  <a:lnTo>
                    <a:pt x="75768" y="202311"/>
                  </a:lnTo>
                  <a:lnTo>
                    <a:pt x="303276" y="202311"/>
                  </a:lnTo>
                  <a:lnTo>
                    <a:pt x="303276" y="67437"/>
                  </a:lnTo>
                  <a:lnTo>
                    <a:pt x="75768" y="67437"/>
                  </a:lnTo>
                  <a:lnTo>
                    <a:pt x="75768" y="0"/>
                  </a:lnTo>
                  <a:close/>
                </a:path>
              </a:pathLst>
            </a:custGeom>
            <a:solidFill>
              <a:srgbClr val="CCCC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793492" y="3422903"/>
              <a:ext cx="303530" cy="269875"/>
            </a:xfrm>
            <a:custGeom>
              <a:avLst/>
              <a:gdLst/>
              <a:ahLst/>
              <a:cxnLst/>
              <a:rect l="l" t="t" r="r" b="b"/>
              <a:pathLst>
                <a:path w="303530" h="269875">
                  <a:moveTo>
                    <a:pt x="0" y="134874"/>
                  </a:moveTo>
                  <a:lnTo>
                    <a:pt x="75768" y="0"/>
                  </a:lnTo>
                  <a:lnTo>
                    <a:pt x="75768" y="67437"/>
                  </a:lnTo>
                  <a:lnTo>
                    <a:pt x="303276" y="67437"/>
                  </a:lnTo>
                  <a:lnTo>
                    <a:pt x="303276" y="202311"/>
                  </a:lnTo>
                  <a:lnTo>
                    <a:pt x="75768" y="202311"/>
                  </a:lnTo>
                  <a:lnTo>
                    <a:pt x="75768" y="269748"/>
                  </a:lnTo>
                  <a:lnTo>
                    <a:pt x="0" y="134874"/>
                  </a:lnTo>
                  <a:close/>
                </a:path>
              </a:pathLst>
            </a:custGeom>
            <a:ln w="12192">
              <a:solidFill>
                <a:srgbClr val="81818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893051" y="2327147"/>
              <a:ext cx="741045" cy="2299970"/>
            </a:xfrm>
            <a:custGeom>
              <a:avLst/>
              <a:gdLst/>
              <a:ahLst/>
              <a:cxnLst/>
              <a:rect l="l" t="t" r="r" b="b"/>
              <a:pathLst>
                <a:path w="741045" h="2299970">
                  <a:moveTo>
                    <a:pt x="740664" y="0"/>
                  </a:moveTo>
                  <a:lnTo>
                    <a:pt x="0" y="353923"/>
                  </a:lnTo>
                  <a:lnTo>
                    <a:pt x="0" y="1853742"/>
                  </a:lnTo>
                  <a:lnTo>
                    <a:pt x="740664" y="2299716"/>
                  </a:lnTo>
                  <a:lnTo>
                    <a:pt x="740664" y="0"/>
                  </a:lnTo>
                  <a:close/>
                </a:path>
              </a:pathLst>
            </a:custGeom>
            <a:solidFill>
              <a:srgbClr val="0099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893051" y="2327147"/>
              <a:ext cx="741045" cy="2299970"/>
            </a:xfrm>
            <a:custGeom>
              <a:avLst/>
              <a:gdLst/>
              <a:ahLst/>
              <a:cxnLst/>
              <a:rect l="l" t="t" r="r" b="b"/>
              <a:pathLst>
                <a:path w="741045" h="2299970">
                  <a:moveTo>
                    <a:pt x="0" y="353923"/>
                  </a:moveTo>
                  <a:lnTo>
                    <a:pt x="0" y="1853742"/>
                  </a:lnTo>
                  <a:lnTo>
                    <a:pt x="740664" y="2299716"/>
                  </a:lnTo>
                  <a:lnTo>
                    <a:pt x="740664" y="0"/>
                  </a:lnTo>
                  <a:lnTo>
                    <a:pt x="0" y="353923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7624572" y="2319527"/>
              <a:ext cx="463550" cy="2299970"/>
            </a:xfrm>
            <a:custGeom>
              <a:avLst/>
              <a:gdLst/>
              <a:ahLst/>
              <a:cxnLst/>
              <a:rect l="l" t="t" r="r" b="b"/>
              <a:pathLst>
                <a:path w="463550" h="2299970">
                  <a:moveTo>
                    <a:pt x="0" y="0"/>
                  </a:moveTo>
                  <a:lnTo>
                    <a:pt x="7937" y="2299716"/>
                  </a:lnTo>
                  <a:lnTo>
                    <a:pt x="463295" y="2080691"/>
                  </a:lnTo>
                  <a:lnTo>
                    <a:pt x="463295" y="3031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7F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7624572" y="2319527"/>
              <a:ext cx="463550" cy="2299970"/>
            </a:xfrm>
            <a:custGeom>
              <a:avLst/>
              <a:gdLst/>
              <a:ahLst/>
              <a:cxnLst/>
              <a:rect l="l" t="t" r="r" b="b"/>
              <a:pathLst>
                <a:path w="463550" h="2299970">
                  <a:moveTo>
                    <a:pt x="0" y="0"/>
                  </a:moveTo>
                  <a:lnTo>
                    <a:pt x="7937" y="2299716"/>
                  </a:lnTo>
                  <a:lnTo>
                    <a:pt x="463295" y="2080691"/>
                  </a:lnTo>
                  <a:lnTo>
                    <a:pt x="463295" y="303136"/>
                  </a:lnTo>
                  <a:lnTo>
                    <a:pt x="0" y="0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6292595" y="3163798"/>
              <a:ext cx="809625" cy="907415"/>
            </a:xfrm>
            <a:custGeom>
              <a:avLst/>
              <a:gdLst/>
              <a:ahLst/>
              <a:cxnLst/>
              <a:rect l="l" t="t" r="r" b="b"/>
              <a:pathLst>
                <a:path w="809625" h="907414">
                  <a:moveTo>
                    <a:pt x="809244" y="0"/>
                  </a:moveTo>
                  <a:lnTo>
                    <a:pt x="788616" y="40935"/>
                  </a:lnTo>
                  <a:lnTo>
                    <a:pt x="731176" y="76488"/>
                  </a:lnTo>
                  <a:lnTo>
                    <a:pt x="690733" y="91579"/>
                  </a:lnTo>
                  <a:lnTo>
                    <a:pt x="643587" y="104525"/>
                  </a:lnTo>
                  <a:lnTo>
                    <a:pt x="590570" y="115057"/>
                  </a:lnTo>
                  <a:lnTo>
                    <a:pt x="532514" y="122911"/>
                  </a:lnTo>
                  <a:lnTo>
                    <a:pt x="470254" y="127819"/>
                  </a:lnTo>
                  <a:lnTo>
                    <a:pt x="404622" y="129514"/>
                  </a:lnTo>
                  <a:lnTo>
                    <a:pt x="338989" y="127819"/>
                  </a:lnTo>
                  <a:lnTo>
                    <a:pt x="276729" y="122911"/>
                  </a:lnTo>
                  <a:lnTo>
                    <a:pt x="218673" y="115057"/>
                  </a:lnTo>
                  <a:lnTo>
                    <a:pt x="165656" y="104525"/>
                  </a:lnTo>
                  <a:lnTo>
                    <a:pt x="118510" y="91579"/>
                  </a:lnTo>
                  <a:lnTo>
                    <a:pt x="78067" y="76488"/>
                  </a:lnTo>
                  <a:lnTo>
                    <a:pt x="20627" y="40935"/>
                  </a:lnTo>
                  <a:lnTo>
                    <a:pt x="0" y="0"/>
                  </a:lnTo>
                  <a:lnTo>
                    <a:pt x="0" y="777278"/>
                  </a:lnTo>
                  <a:lnTo>
                    <a:pt x="20627" y="818219"/>
                  </a:lnTo>
                  <a:lnTo>
                    <a:pt x="78067" y="853776"/>
                  </a:lnTo>
                  <a:lnTo>
                    <a:pt x="118510" y="868868"/>
                  </a:lnTo>
                  <a:lnTo>
                    <a:pt x="165656" y="881815"/>
                  </a:lnTo>
                  <a:lnTo>
                    <a:pt x="218673" y="892348"/>
                  </a:lnTo>
                  <a:lnTo>
                    <a:pt x="276729" y="900202"/>
                  </a:lnTo>
                  <a:lnTo>
                    <a:pt x="338989" y="905110"/>
                  </a:lnTo>
                  <a:lnTo>
                    <a:pt x="404622" y="906805"/>
                  </a:lnTo>
                  <a:lnTo>
                    <a:pt x="470254" y="905110"/>
                  </a:lnTo>
                  <a:lnTo>
                    <a:pt x="532514" y="900202"/>
                  </a:lnTo>
                  <a:lnTo>
                    <a:pt x="590570" y="892348"/>
                  </a:lnTo>
                  <a:lnTo>
                    <a:pt x="643587" y="881815"/>
                  </a:lnTo>
                  <a:lnTo>
                    <a:pt x="690733" y="868868"/>
                  </a:lnTo>
                  <a:lnTo>
                    <a:pt x="731176" y="853776"/>
                  </a:lnTo>
                  <a:lnTo>
                    <a:pt x="788616" y="818219"/>
                  </a:lnTo>
                  <a:lnTo>
                    <a:pt x="809244" y="777278"/>
                  </a:lnTo>
                  <a:lnTo>
                    <a:pt x="809244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6292595" y="3034283"/>
              <a:ext cx="809625" cy="259079"/>
            </a:xfrm>
            <a:custGeom>
              <a:avLst/>
              <a:gdLst/>
              <a:ahLst/>
              <a:cxnLst/>
              <a:rect l="l" t="t" r="r" b="b"/>
              <a:pathLst>
                <a:path w="809625" h="259079">
                  <a:moveTo>
                    <a:pt x="404622" y="0"/>
                  </a:moveTo>
                  <a:lnTo>
                    <a:pt x="338989" y="1695"/>
                  </a:lnTo>
                  <a:lnTo>
                    <a:pt x="276729" y="6602"/>
                  </a:lnTo>
                  <a:lnTo>
                    <a:pt x="218673" y="14456"/>
                  </a:lnTo>
                  <a:lnTo>
                    <a:pt x="165656" y="24989"/>
                  </a:lnTo>
                  <a:lnTo>
                    <a:pt x="118510" y="37934"/>
                  </a:lnTo>
                  <a:lnTo>
                    <a:pt x="78067" y="53026"/>
                  </a:lnTo>
                  <a:lnTo>
                    <a:pt x="20627" y="88578"/>
                  </a:lnTo>
                  <a:lnTo>
                    <a:pt x="0" y="129514"/>
                  </a:lnTo>
                  <a:lnTo>
                    <a:pt x="5295" y="150521"/>
                  </a:lnTo>
                  <a:lnTo>
                    <a:pt x="45162" y="189032"/>
                  </a:lnTo>
                  <a:lnTo>
                    <a:pt x="118510" y="221094"/>
                  </a:lnTo>
                  <a:lnTo>
                    <a:pt x="165656" y="234039"/>
                  </a:lnTo>
                  <a:lnTo>
                    <a:pt x="218673" y="244572"/>
                  </a:lnTo>
                  <a:lnTo>
                    <a:pt x="276729" y="252426"/>
                  </a:lnTo>
                  <a:lnTo>
                    <a:pt x="338989" y="257334"/>
                  </a:lnTo>
                  <a:lnTo>
                    <a:pt x="404622" y="259029"/>
                  </a:lnTo>
                  <a:lnTo>
                    <a:pt x="470254" y="257334"/>
                  </a:lnTo>
                  <a:lnTo>
                    <a:pt x="532514" y="252426"/>
                  </a:lnTo>
                  <a:lnTo>
                    <a:pt x="590570" y="244572"/>
                  </a:lnTo>
                  <a:lnTo>
                    <a:pt x="643587" y="234039"/>
                  </a:lnTo>
                  <a:lnTo>
                    <a:pt x="690733" y="221094"/>
                  </a:lnTo>
                  <a:lnTo>
                    <a:pt x="731176" y="206003"/>
                  </a:lnTo>
                  <a:lnTo>
                    <a:pt x="788616" y="170450"/>
                  </a:lnTo>
                  <a:lnTo>
                    <a:pt x="809244" y="129514"/>
                  </a:lnTo>
                  <a:lnTo>
                    <a:pt x="803948" y="108507"/>
                  </a:lnTo>
                  <a:lnTo>
                    <a:pt x="764081" y="69996"/>
                  </a:lnTo>
                  <a:lnTo>
                    <a:pt x="690733" y="37934"/>
                  </a:lnTo>
                  <a:lnTo>
                    <a:pt x="643587" y="24989"/>
                  </a:lnTo>
                  <a:lnTo>
                    <a:pt x="590570" y="14456"/>
                  </a:lnTo>
                  <a:lnTo>
                    <a:pt x="532514" y="6602"/>
                  </a:lnTo>
                  <a:lnTo>
                    <a:pt x="470254" y="1695"/>
                  </a:lnTo>
                  <a:lnTo>
                    <a:pt x="404622" y="0"/>
                  </a:lnTo>
                  <a:close/>
                </a:path>
              </a:pathLst>
            </a:custGeom>
            <a:solidFill>
              <a:srgbClr val="FF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6292595" y="3034283"/>
              <a:ext cx="809625" cy="1036319"/>
            </a:xfrm>
            <a:custGeom>
              <a:avLst/>
              <a:gdLst/>
              <a:ahLst/>
              <a:cxnLst/>
              <a:rect l="l" t="t" r="r" b="b"/>
              <a:pathLst>
                <a:path w="809625" h="1036320">
                  <a:moveTo>
                    <a:pt x="809244" y="129514"/>
                  </a:moveTo>
                  <a:lnTo>
                    <a:pt x="788616" y="170450"/>
                  </a:lnTo>
                  <a:lnTo>
                    <a:pt x="731176" y="206003"/>
                  </a:lnTo>
                  <a:lnTo>
                    <a:pt x="690733" y="221094"/>
                  </a:lnTo>
                  <a:lnTo>
                    <a:pt x="643587" y="234039"/>
                  </a:lnTo>
                  <a:lnTo>
                    <a:pt x="590570" y="244572"/>
                  </a:lnTo>
                  <a:lnTo>
                    <a:pt x="532514" y="252426"/>
                  </a:lnTo>
                  <a:lnTo>
                    <a:pt x="470254" y="257334"/>
                  </a:lnTo>
                  <a:lnTo>
                    <a:pt x="404622" y="259029"/>
                  </a:lnTo>
                  <a:lnTo>
                    <a:pt x="338989" y="257334"/>
                  </a:lnTo>
                  <a:lnTo>
                    <a:pt x="276729" y="252426"/>
                  </a:lnTo>
                  <a:lnTo>
                    <a:pt x="218673" y="244572"/>
                  </a:lnTo>
                  <a:lnTo>
                    <a:pt x="165656" y="234039"/>
                  </a:lnTo>
                  <a:lnTo>
                    <a:pt x="118510" y="221094"/>
                  </a:lnTo>
                  <a:lnTo>
                    <a:pt x="78067" y="206003"/>
                  </a:lnTo>
                  <a:lnTo>
                    <a:pt x="20627" y="170450"/>
                  </a:lnTo>
                  <a:lnTo>
                    <a:pt x="0" y="129514"/>
                  </a:lnTo>
                  <a:lnTo>
                    <a:pt x="5295" y="108507"/>
                  </a:lnTo>
                  <a:lnTo>
                    <a:pt x="45162" y="69996"/>
                  </a:lnTo>
                  <a:lnTo>
                    <a:pt x="118510" y="37934"/>
                  </a:lnTo>
                  <a:lnTo>
                    <a:pt x="165656" y="24989"/>
                  </a:lnTo>
                  <a:lnTo>
                    <a:pt x="218673" y="14456"/>
                  </a:lnTo>
                  <a:lnTo>
                    <a:pt x="276729" y="6602"/>
                  </a:lnTo>
                  <a:lnTo>
                    <a:pt x="338989" y="1695"/>
                  </a:lnTo>
                  <a:lnTo>
                    <a:pt x="404622" y="0"/>
                  </a:lnTo>
                  <a:lnTo>
                    <a:pt x="470254" y="1695"/>
                  </a:lnTo>
                  <a:lnTo>
                    <a:pt x="532514" y="6602"/>
                  </a:lnTo>
                  <a:lnTo>
                    <a:pt x="590570" y="14456"/>
                  </a:lnTo>
                  <a:lnTo>
                    <a:pt x="643587" y="24989"/>
                  </a:lnTo>
                  <a:lnTo>
                    <a:pt x="690733" y="37934"/>
                  </a:lnTo>
                  <a:lnTo>
                    <a:pt x="731176" y="53026"/>
                  </a:lnTo>
                  <a:lnTo>
                    <a:pt x="788616" y="88578"/>
                  </a:lnTo>
                  <a:lnTo>
                    <a:pt x="809244" y="129514"/>
                  </a:lnTo>
                  <a:close/>
                </a:path>
                <a:path w="809625" h="1036320">
                  <a:moveTo>
                    <a:pt x="809244" y="129514"/>
                  </a:moveTo>
                  <a:lnTo>
                    <a:pt x="809244" y="906792"/>
                  </a:lnTo>
                  <a:lnTo>
                    <a:pt x="803948" y="927803"/>
                  </a:lnTo>
                  <a:lnTo>
                    <a:pt x="764081" y="966319"/>
                  </a:lnTo>
                  <a:lnTo>
                    <a:pt x="690733" y="998383"/>
                  </a:lnTo>
                  <a:lnTo>
                    <a:pt x="643587" y="1011329"/>
                  </a:lnTo>
                  <a:lnTo>
                    <a:pt x="590570" y="1021862"/>
                  </a:lnTo>
                  <a:lnTo>
                    <a:pt x="532514" y="1029716"/>
                  </a:lnTo>
                  <a:lnTo>
                    <a:pt x="470254" y="1034624"/>
                  </a:lnTo>
                  <a:lnTo>
                    <a:pt x="404622" y="1036319"/>
                  </a:lnTo>
                  <a:lnTo>
                    <a:pt x="338989" y="1034624"/>
                  </a:lnTo>
                  <a:lnTo>
                    <a:pt x="276729" y="1029716"/>
                  </a:lnTo>
                  <a:lnTo>
                    <a:pt x="218673" y="1021862"/>
                  </a:lnTo>
                  <a:lnTo>
                    <a:pt x="165656" y="1011329"/>
                  </a:lnTo>
                  <a:lnTo>
                    <a:pt x="118510" y="998383"/>
                  </a:lnTo>
                  <a:lnTo>
                    <a:pt x="78067" y="983291"/>
                  </a:lnTo>
                  <a:lnTo>
                    <a:pt x="20627" y="947734"/>
                  </a:lnTo>
                  <a:lnTo>
                    <a:pt x="0" y="906792"/>
                  </a:lnTo>
                  <a:lnTo>
                    <a:pt x="0" y="129514"/>
                  </a:lnTo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1356677" y="4386389"/>
            <a:ext cx="8223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Times New Roman"/>
                <a:cs typeface="Times New Roman"/>
              </a:rPr>
              <a:t>Model</a:t>
            </a:r>
            <a:endParaRPr sz="2400">
              <a:latin typeface="Times New Roman"/>
              <a:cs typeface="Times New Roman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1136903" y="3028188"/>
            <a:ext cx="990600" cy="1115695"/>
            <a:chOff x="1136903" y="3028188"/>
            <a:chExt cx="990600" cy="1115695"/>
          </a:xfrm>
        </p:grpSpPr>
        <p:sp>
          <p:nvSpPr>
            <p:cNvPr id="18" name="object 18"/>
            <p:cNvSpPr/>
            <p:nvPr/>
          </p:nvSpPr>
          <p:spPr>
            <a:xfrm>
              <a:off x="1647443" y="3037332"/>
              <a:ext cx="356870" cy="1100455"/>
            </a:xfrm>
            <a:custGeom>
              <a:avLst/>
              <a:gdLst/>
              <a:ahLst/>
              <a:cxnLst/>
              <a:rect l="l" t="t" r="r" b="b"/>
              <a:pathLst>
                <a:path w="356869" h="1100454">
                  <a:moveTo>
                    <a:pt x="356616" y="0"/>
                  </a:moveTo>
                  <a:lnTo>
                    <a:pt x="0" y="115912"/>
                  </a:lnTo>
                  <a:lnTo>
                    <a:pt x="0" y="916152"/>
                  </a:lnTo>
                  <a:lnTo>
                    <a:pt x="356616" y="1100328"/>
                  </a:lnTo>
                  <a:lnTo>
                    <a:pt x="356616" y="0"/>
                  </a:lnTo>
                  <a:close/>
                </a:path>
              </a:pathLst>
            </a:custGeom>
            <a:solidFill>
              <a:srgbClr val="0099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647443" y="3037332"/>
              <a:ext cx="356870" cy="1100455"/>
            </a:xfrm>
            <a:custGeom>
              <a:avLst/>
              <a:gdLst/>
              <a:ahLst/>
              <a:cxnLst/>
              <a:rect l="l" t="t" r="r" b="b"/>
              <a:pathLst>
                <a:path w="356869" h="1100454">
                  <a:moveTo>
                    <a:pt x="0" y="115912"/>
                  </a:moveTo>
                  <a:lnTo>
                    <a:pt x="0" y="916152"/>
                  </a:lnTo>
                  <a:lnTo>
                    <a:pt x="356616" y="1100328"/>
                  </a:lnTo>
                  <a:lnTo>
                    <a:pt x="356616" y="0"/>
                  </a:lnTo>
                  <a:lnTo>
                    <a:pt x="0" y="115912"/>
                  </a:lnTo>
                  <a:close/>
                </a:path>
              </a:pathLst>
            </a:custGeom>
            <a:ln w="12192">
              <a:solidFill>
                <a:srgbClr val="81818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997963" y="3034284"/>
              <a:ext cx="123825" cy="1100455"/>
            </a:xfrm>
            <a:custGeom>
              <a:avLst/>
              <a:gdLst/>
              <a:ahLst/>
              <a:cxnLst/>
              <a:rect l="l" t="t" r="r" b="b"/>
              <a:pathLst>
                <a:path w="123825" h="1100454">
                  <a:moveTo>
                    <a:pt x="0" y="0"/>
                  </a:moveTo>
                  <a:lnTo>
                    <a:pt x="2108" y="1100328"/>
                  </a:lnTo>
                  <a:lnTo>
                    <a:pt x="123444" y="995540"/>
                  </a:lnTo>
                  <a:lnTo>
                    <a:pt x="123444" y="1450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7F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997963" y="3034284"/>
              <a:ext cx="123825" cy="1100455"/>
            </a:xfrm>
            <a:custGeom>
              <a:avLst/>
              <a:gdLst/>
              <a:ahLst/>
              <a:cxnLst/>
              <a:rect l="l" t="t" r="r" b="b"/>
              <a:pathLst>
                <a:path w="123825" h="1100454">
                  <a:moveTo>
                    <a:pt x="0" y="0"/>
                  </a:moveTo>
                  <a:lnTo>
                    <a:pt x="2108" y="1100328"/>
                  </a:lnTo>
                  <a:lnTo>
                    <a:pt x="123444" y="995540"/>
                  </a:lnTo>
                  <a:lnTo>
                    <a:pt x="123444" y="145034"/>
                  </a:lnTo>
                  <a:lnTo>
                    <a:pt x="0" y="0"/>
                  </a:lnTo>
                  <a:close/>
                </a:path>
              </a:pathLst>
            </a:custGeom>
            <a:ln w="12192">
              <a:solidFill>
                <a:srgbClr val="81818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142999" y="3504311"/>
              <a:ext cx="471170" cy="528320"/>
            </a:xfrm>
            <a:custGeom>
              <a:avLst/>
              <a:gdLst/>
              <a:ahLst/>
              <a:cxnLst/>
              <a:rect l="l" t="t" r="r" b="b"/>
              <a:pathLst>
                <a:path w="471169" h="528320">
                  <a:moveTo>
                    <a:pt x="470916" y="0"/>
                  </a:moveTo>
                  <a:lnTo>
                    <a:pt x="438768" y="38010"/>
                  </a:lnTo>
                  <a:lnTo>
                    <a:pt x="401950" y="53252"/>
                  </a:lnTo>
                  <a:lnTo>
                    <a:pt x="354296" y="65028"/>
                  </a:lnTo>
                  <a:lnTo>
                    <a:pt x="298050" y="72620"/>
                  </a:lnTo>
                  <a:lnTo>
                    <a:pt x="235458" y="75311"/>
                  </a:lnTo>
                  <a:lnTo>
                    <a:pt x="172865" y="72620"/>
                  </a:lnTo>
                  <a:lnTo>
                    <a:pt x="116619" y="65028"/>
                  </a:lnTo>
                  <a:lnTo>
                    <a:pt x="68965" y="53252"/>
                  </a:lnTo>
                  <a:lnTo>
                    <a:pt x="32147" y="38010"/>
                  </a:lnTo>
                  <a:lnTo>
                    <a:pt x="0" y="0"/>
                  </a:lnTo>
                  <a:lnTo>
                    <a:pt x="0" y="452869"/>
                  </a:lnTo>
                  <a:lnTo>
                    <a:pt x="32147" y="490883"/>
                  </a:lnTo>
                  <a:lnTo>
                    <a:pt x="68965" y="506128"/>
                  </a:lnTo>
                  <a:lnTo>
                    <a:pt x="116619" y="517907"/>
                  </a:lnTo>
                  <a:lnTo>
                    <a:pt x="172865" y="525501"/>
                  </a:lnTo>
                  <a:lnTo>
                    <a:pt x="235458" y="528193"/>
                  </a:lnTo>
                  <a:lnTo>
                    <a:pt x="298050" y="525501"/>
                  </a:lnTo>
                  <a:lnTo>
                    <a:pt x="354296" y="517907"/>
                  </a:lnTo>
                  <a:lnTo>
                    <a:pt x="401950" y="506128"/>
                  </a:lnTo>
                  <a:lnTo>
                    <a:pt x="438768" y="490883"/>
                  </a:lnTo>
                  <a:lnTo>
                    <a:pt x="470916" y="452869"/>
                  </a:lnTo>
                  <a:lnTo>
                    <a:pt x="47091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142999" y="3429000"/>
              <a:ext cx="471170" cy="151130"/>
            </a:xfrm>
            <a:custGeom>
              <a:avLst/>
              <a:gdLst/>
              <a:ahLst/>
              <a:cxnLst/>
              <a:rect l="l" t="t" r="r" b="b"/>
              <a:pathLst>
                <a:path w="471169" h="151129">
                  <a:moveTo>
                    <a:pt x="235458" y="0"/>
                  </a:moveTo>
                  <a:lnTo>
                    <a:pt x="172865" y="2690"/>
                  </a:lnTo>
                  <a:lnTo>
                    <a:pt x="116619" y="10282"/>
                  </a:lnTo>
                  <a:lnTo>
                    <a:pt x="68965" y="22058"/>
                  </a:lnTo>
                  <a:lnTo>
                    <a:pt x="32147" y="37300"/>
                  </a:lnTo>
                  <a:lnTo>
                    <a:pt x="0" y="75311"/>
                  </a:lnTo>
                  <a:lnTo>
                    <a:pt x="8411" y="95331"/>
                  </a:lnTo>
                  <a:lnTo>
                    <a:pt x="68965" y="128563"/>
                  </a:lnTo>
                  <a:lnTo>
                    <a:pt x="116619" y="140339"/>
                  </a:lnTo>
                  <a:lnTo>
                    <a:pt x="172865" y="147931"/>
                  </a:lnTo>
                  <a:lnTo>
                    <a:pt x="235458" y="150622"/>
                  </a:lnTo>
                  <a:lnTo>
                    <a:pt x="298050" y="147931"/>
                  </a:lnTo>
                  <a:lnTo>
                    <a:pt x="354296" y="140339"/>
                  </a:lnTo>
                  <a:lnTo>
                    <a:pt x="401950" y="128563"/>
                  </a:lnTo>
                  <a:lnTo>
                    <a:pt x="438768" y="113321"/>
                  </a:lnTo>
                  <a:lnTo>
                    <a:pt x="470916" y="75311"/>
                  </a:lnTo>
                  <a:lnTo>
                    <a:pt x="462504" y="55290"/>
                  </a:lnTo>
                  <a:lnTo>
                    <a:pt x="401950" y="22058"/>
                  </a:lnTo>
                  <a:lnTo>
                    <a:pt x="354296" y="10282"/>
                  </a:lnTo>
                  <a:lnTo>
                    <a:pt x="298050" y="2690"/>
                  </a:lnTo>
                  <a:lnTo>
                    <a:pt x="235458" y="0"/>
                  </a:lnTo>
                  <a:close/>
                </a:path>
              </a:pathLst>
            </a:custGeom>
            <a:solidFill>
              <a:srgbClr val="FF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142999" y="3429000"/>
              <a:ext cx="471170" cy="603885"/>
            </a:xfrm>
            <a:custGeom>
              <a:avLst/>
              <a:gdLst/>
              <a:ahLst/>
              <a:cxnLst/>
              <a:rect l="l" t="t" r="r" b="b"/>
              <a:pathLst>
                <a:path w="471169" h="603885">
                  <a:moveTo>
                    <a:pt x="470916" y="75311"/>
                  </a:moveTo>
                  <a:lnTo>
                    <a:pt x="438768" y="113321"/>
                  </a:lnTo>
                  <a:lnTo>
                    <a:pt x="401950" y="128563"/>
                  </a:lnTo>
                  <a:lnTo>
                    <a:pt x="354296" y="140339"/>
                  </a:lnTo>
                  <a:lnTo>
                    <a:pt x="298050" y="147931"/>
                  </a:lnTo>
                  <a:lnTo>
                    <a:pt x="235458" y="150622"/>
                  </a:lnTo>
                  <a:lnTo>
                    <a:pt x="172865" y="147931"/>
                  </a:lnTo>
                  <a:lnTo>
                    <a:pt x="116619" y="140339"/>
                  </a:lnTo>
                  <a:lnTo>
                    <a:pt x="68965" y="128563"/>
                  </a:lnTo>
                  <a:lnTo>
                    <a:pt x="32147" y="113321"/>
                  </a:lnTo>
                  <a:lnTo>
                    <a:pt x="0" y="75311"/>
                  </a:lnTo>
                  <a:lnTo>
                    <a:pt x="8411" y="55290"/>
                  </a:lnTo>
                  <a:lnTo>
                    <a:pt x="68965" y="22058"/>
                  </a:lnTo>
                  <a:lnTo>
                    <a:pt x="116619" y="10282"/>
                  </a:lnTo>
                  <a:lnTo>
                    <a:pt x="172865" y="2690"/>
                  </a:lnTo>
                  <a:lnTo>
                    <a:pt x="235458" y="0"/>
                  </a:lnTo>
                  <a:lnTo>
                    <a:pt x="298050" y="2690"/>
                  </a:lnTo>
                  <a:lnTo>
                    <a:pt x="354296" y="10282"/>
                  </a:lnTo>
                  <a:lnTo>
                    <a:pt x="401950" y="22058"/>
                  </a:lnTo>
                  <a:lnTo>
                    <a:pt x="438768" y="37300"/>
                  </a:lnTo>
                  <a:lnTo>
                    <a:pt x="470916" y="75311"/>
                  </a:lnTo>
                  <a:close/>
                </a:path>
                <a:path w="471169" h="603885">
                  <a:moveTo>
                    <a:pt x="470916" y="75311"/>
                  </a:moveTo>
                  <a:lnTo>
                    <a:pt x="470916" y="528180"/>
                  </a:lnTo>
                  <a:lnTo>
                    <a:pt x="462504" y="548201"/>
                  </a:lnTo>
                  <a:lnTo>
                    <a:pt x="401950" y="581439"/>
                  </a:lnTo>
                  <a:lnTo>
                    <a:pt x="354296" y="593218"/>
                  </a:lnTo>
                  <a:lnTo>
                    <a:pt x="298050" y="600812"/>
                  </a:lnTo>
                  <a:lnTo>
                    <a:pt x="235458" y="603504"/>
                  </a:lnTo>
                  <a:lnTo>
                    <a:pt x="172865" y="600812"/>
                  </a:lnTo>
                  <a:lnTo>
                    <a:pt x="116619" y="593218"/>
                  </a:lnTo>
                  <a:lnTo>
                    <a:pt x="68965" y="581439"/>
                  </a:lnTo>
                  <a:lnTo>
                    <a:pt x="32147" y="566194"/>
                  </a:lnTo>
                  <a:lnTo>
                    <a:pt x="0" y="528180"/>
                  </a:lnTo>
                  <a:lnTo>
                    <a:pt x="0" y="75311"/>
                  </a:lnTo>
                </a:path>
              </a:pathLst>
            </a:custGeom>
            <a:ln w="12191">
              <a:solidFill>
                <a:srgbClr val="81818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840739" y="2516314"/>
            <a:ext cx="9575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Times New Roman"/>
                <a:cs typeface="Times New Roman"/>
              </a:rPr>
              <a:t>Output: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793865" y="4568952"/>
            <a:ext cx="13874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Times New Roman"/>
                <a:cs typeface="Times New Roman"/>
              </a:rPr>
              <a:t>Real</a:t>
            </a:r>
            <a:r>
              <a:rPr sz="2400" spc="-6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Scene</a:t>
            </a:r>
            <a:endParaRPr sz="2400">
              <a:latin typeface="Times New Roman"/>
              <a:cs typeface="Times New Roman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3703751" y="1615541"/>
            <a:ext cx="3962400" cy="4207510"/>
            <a:chOff x="3703751" y="1615541"/>
            <a:chExt cx="3962400" cy="4207510"/>
          </a:xfrm>
        </p:grpSpPr>
        <p:sp>
          <p:nvSpPr>
            <p:cNvPr id="28" name="object 28"/>
            <p:cNvSpPr/>
            <p:nvPr/>
          </p:nvSpPr>
          <p:spPr>
            <a:xfrm>
              <a:off x="3708514" y="1766214"/>
              <a:ext cx="421005" cy="304165"/>
            </a:xfrm>
            <a:custGeom>
              <a:avLst/>
              <a:gdLst/>
              <a:ahLst/>
              <a:cxnLst/>
              <a:rect l="l" t="t" r="r" b="b"/>
              <a:pathLst>
                <a:path w="421004" h="304164">
                  <a:moveTo>
                    <a:pt x="48221" y="0"/>
                  </a:moveTo>
                  <a:lnTo>
                    <a:pt x="0" y="223456"/>
                  </a:lnTo>
                  <a:lnTo>
                    <a:pt x="372427" y="303834"/>
                  </a:lnTo>
                  <a:lnTo>
                    <a:pt x="420649" y="80378"/>
                  </a:lnTo>
                  <a:lnTo>
                    <a:pt x="48221" y="0"/>
                  </a:lnTo>
                  <a:close/>
                </a:path>
              </a:pathLst>
            </a:custGeom>
            <a:solidFill>
              <a:srgbClr val="9797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4080941" y="1788185"/>
              <a:ext cx="139065" cy="281940"/>
            </a:xfrm>
            <a:custGeom>
              <a:avLst/>
              <a:gdLst/>
              <a:ahLst/>
              <a:cxnLst/>
              <a:rect l="l" t="t" r="r" b="b"/>
              <a:pathLst>
                <a:path w="139064" h="281939">
                  <a:moveTo>
                    <a:pt x="138785" y="0"/>
                  </a:moveTo>
                  <a:lnTo>
                    <a:pt x="48221" y="58407"/>
                  </a:lnTo>
                  <a:lnTo>
                    <a:pt x="0" y="281863"/>
                  </a:lnTo>
                  <a:lnTo>
                    <a:pt x="90551" y="223456"/>
                  </a:lnTo>
                  <a:lnTo>
                    <a:pt x="138785" y="0"/>
                  </a:lnTo>
                  <a:close/>
                </a:path>
              </a:pathLst>
            </a:custGeom>
            <a:solidFill>
              <a:srgbClr val="7A7A7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3756736" y="1707807"/>
              <a:ext cx="463550" cy="139065"/>
            </a:xfrm>
            <a:custGeom>
              <a:avLst/>
              <a:gdLst/>
              <a:ahLst/>
              <a:cxnLst/>
              <a:rect l="l" t="t" r="r" b="b"/>
              <a:pathLst>
                <a:path w="463550" h="139064">
                  <a:moveTo>
                    <a:pt x="90563" y="0"/>
                  </a:moveTo>
                  <a:lnTo>
                    <a:pt x="0" y="58407"/>
                  </a:lnTo>
                  <a:lnTo>
                    <a:pt x="372427" y="138785"/>
                  </a:lnTo>
                  <a:lnTo>
                    <a:pt x="462991" y="80365"/>
                  </a:lnTo>
                  <a:lnTo>
                    <a:pt x="90563" y="0"/>
                  </a:lnTo>
                  <a:close/>
                </a:path>
              </a:pathLst>
            </a:custGeom>
            <a:solidFill>
              <a:srgbClr val="ADADA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3708514" y="1707807"/>
              <a:ext cx="511809" cy="362585"/>
            </a:xfrm>
            <a:custGeom>
              <a:avLst/>
              <a:gdLst/>
              <a:ahLst/>
              <a:cxnLst/>
              <a:rect l="l" t="t" r="r" b="b"/>
              <a:pathLst>
                <a:path w="511810" h="362585">
                  <a:moveTo>
                    <a:pt x="48221" y="58407"/>
                  </a:moveTo>
                  <a:lnTo>
                    <a:pt x="138785" y="0"/>
                  </a:lnTo>
                  <a:lnTo>
                    <a:pt x="511213" y="80365"/>
                  </a:lnTo>
                  <a:lnTo>
                    <a:pt x="462978" y="303822"/>
                  </a:lnTo>
                  <a:lnTo>
                    <a:pt x="372427" y="362242"/>
                  </a:lnTo>
                  <a:lnTo>
                    <a:pt x="0" y="281863"/>
                  </a:lnTo>
                  <a:lnTo>
                    <a:pt x="48221" y="58407"/>
                  </a:lnTo>
                  <a:close/>
                </a:path>
                <a:path w="511810" h="362585">
                  <a:moveTo>
                    <a:pt x="48221" y="58407"/>
                  </a:moveTo>
                  <a:lnTo>
                    <a:pt x="420649" y="138785"/>
                  </a:lnTo>
                  <a:lnTo>
                    <a:pt x="511213" y="80365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4076179" y="1841830"/>
              <a:ext cx="268455" cy="23298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4471416" y="2081784"/>
              <a:ext cx="3153410" cy="243840"/>
            </a:xfrm>
            <a:custGeom>
              <a:avLst/>
              <a:gdLst/>
              <a:ahLst/>
              <a:cxnLst/>
              <a:rect l="l" t="t" r="r" b="b"/>
              <a:pathLst>
                <a:path w="3153409" h="243839">
                  <a:moveTo>
                    <a:pt x="3153155" y="243839"/>
                  </a:moveTo>
                  <a:lnTo>
                    <a:pt x="0" y="0"/>
                  </a:lnTo>
                </a:path>
              </a:pathLst>
            </a:custGeom>
            <a:ln w="12192">
              <a:solidFill>
                <a:srgbClr val="89E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4718304" y="2325623"/>
              <a:ext cx="2924810" cy="3086100"/>
            </a:xfrm>
            <a:custGeom>
              <a:avLst/>
              <a:gdLst/>
              <a:ahLst/>
              <a:cxnLst/>
              <a:rect l="l" t="t" r="r" b="b"/>
              <a:pathLst>
                <a:path w="2924809" h="3086100">
                  <a:moveTo>
                    <a:pt x="2924555" y="0"/>
                  </a:moveTo>
                  <a:lnTo>
                    <a:pt x="0" y="3086100"/>
                  </a:lnTo>
                </a:path>
              </a:pathLst>
            </a:custGeom>
            <a:ln w="12192">
              <a:solidFill>
                <a:srgbClr val="89E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5698236" y="2151887"/>
              <a:ext cx="86868" cy="8686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5588508" y="4419600"/>
              <a:ext cx="86868" cy="8686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7578852" y="2287523"/>
              <a:ext cx="86868" cy="8686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4850549" y="1623847"/>
              <a:ext cx="1374140" cy="1995170"/>
            </a:xfrm>
            <a:custGeom>
              <a:avLst/>
              <a:gdLst/>
              <a:ahLst/>
              <a:cxnLst/>
              <a:rect l="l" t="t" r="r" b="b"/>
              <a:pathLst>
                <a:path w="1374139" h="1995170">
                  <a:moveTo>
                    <a:pt x="437032" y="0"/>
                  </a:moveTo>
                  <a:lnTo>
                    <a:pt x="0" y="1303972"/>
                  </a:lnTo>
                  <a:lnTo>
                    <a:pt x="716152" y="1994687"/>
                  </a:lnTo>
                  <a:lnTo>
                    <a:pt x="1373708" y="8369"/>
                  </a:lnTo>
                  <a:lnTo>
                    <a:pt x="437032" y="0"/>
                  </a:lnTo>
                  <a:close/>
                </a:path>
              </a:pathLst>
            </a:custGeom>
            <a:solidFill>
              <a:srgbClr val="F0F0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4850549" y="1623847"/>
              <a:ext cx="1374140" cy="1995170"/>
            </a:xfrm>
            <a:custGeom>
              <a:avLst/>
              <a:gdLst/>
              <a:ahLst/>
              <a:cxnLst/>
              <a:rect l="l" t="t" r="r" b="b"/>
              <a:pathLst>
                <a:path w="1374139" h="1995170">
                  <a:moveTo>
                    <a:pt x="437032" y="0"/>
                  </a:moveTo>
                  <a:lnTo>
                    <a:pt x="1373708" y="8369"/>
                  </a:lnTo>
                  <a:lnTo>
                    <a:pt x="716152" y="1994687"/>
                  </a:lnTo>
                  <a:lnTo>
                    <a:pt x="0" y="1303972"/>
                  </a:lnTo>
                  <a:lnTo>
                    <a:pt x="437032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4468672" y="1621891"/>
              <a:ext cx="827405" cy="454025"/>
            </a:xfrm>
            <a:custGeom>
              <a:avLst/>
              <a:gdLst/>
              <a:ahLst/>
              <a:cxnLst/>
              <a:rect l="l" t="t" r="r" b="b"/>
              <a:pathLst>
                <a:path w="827404" h="454025">
                  <a:moveTo>
                    <a:pt x="827379" y="0"/>
                  </a:moveTo>
                  <a:lnTo>
                    <a:pt x="0" y="453517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4480852" y="2089492"/>
              <a:ext cx="1084580" cy="1534795"/>
            </a:xfrm>
            <a:custGeom>
              <a:avLst/>
              <a:gdLst/>
              <a:ahLst/>
              <a:cxnLst/>
              <a:rect l="l" t="t" r="r" b="b"/>
              <a:pathLst>
                <a:path w="1084579" h="1534795">
                  <a:moveTo>
                    <a:pt x="1083995" y="1534426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4479023" y="2078799"/>
              <a:ext cx="382905" cy="854710"/>
            </a:xfrm>
            <a:custGeom>
              <a:avLst/>
              <a:gdLst/>
              <a:ahLst/>
              <a:cxnLst/>
              <a:rect l="l" t="t" r="r" b="b"/>
              <a:pathLst>
                <a:path w="382904" h="854710">
                  <a:moveTo>
                    <a:pt x="382790" y="854138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4480712" y="1632737"/>
              <a:ext cx="1743710" cy="441959"/>
            </a:xfrm>
            <a:custGeom>
              <a:avLst/>
              <a:gdLst/>
              <a:ahLst/>
              <a:cxnLst/>
              <a:rect l="l" t="t" r="r" b="b"/>
              <a:pathLst>
                <a:path w="1743710" h="441960">
                  <a:moveTo>
                    <a:pt x="1743087" y="0"/>
                  </a:moveTo>
                  <a:lnTo>
                    <a:pt x="0" y="44135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5281637" y="2179764"/>
              <a:ext cx="470534" cy="928369"/>
            </a:xfrm>
            <a:custGeom>
              <a:avLst/>
              <a:gdLst/>
              <a:ahLst/>
              <a:cxnLst/>
              <a:rect l="l" t="t" r="r" b="b"/>
              <a:pathLst>
                <a:path w="470535" h="928369">
                  <a:moveTo>
                    <a:pt x="470153" y="0"/>
                  </a:moveTo>
                  <a:lnTo>
                    <a:pt x="224002" y="21196"/>
                  </a:lnTo>
                  <a:lnTo>
                    <a:pt x="0" y="713993"/>
                  </a:lnTo>
                  <a:lnTo>
                    <a:pt x="162826" y="928344"/>
                  </a:lnTo>
                  <a:lnTo>
                    <a:pt x="470153" y="0"/>
                  </a:lnTo>
                  <a:close/>
                </a:path>
              </a:pathLst>
            </a:custGeom>
            <a:solidFill>
              <a:srgbClr val="0099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5281637" y="2179764"/>
              <a:ext cx="470534" cy="928369"/>
            </a:xfrm>
            <a:custGeom>
              <a:avLst/>
              <a:gdLst/>
              <a:ahLst/>
              <a:cxnLst/>
              <a:rect l="l" t="t" r="r" b="b"/>
              <a:pathLst>
                <a:path w="470535" h="928369">
                  <a:moveTo>
                    <a:pt x="224002" y="21196"/>
                  </a:moveTo>
                  <a:lnTo>
                    <a:pt x="0" y="713993"/>
                  </a:lnTo>
                  <a:lnTo>
                    <a:pt x="162826" y="928344"/>
                  </a:lnTo>
                  <a:lnTo>
                    <a:pt x="470153" y="0"/>
                  </a:lnTo>
                  <a:lnTo>
                    <a:pt x="224002" y="21196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5442864" y="2175903"/>
              <a:ext cx="351790" cy="929005"/>
            </a:xfrm>
            <a:custGeom>
              <a:avLst/>
              <a:gdLst/>
              <a:ahLst/>
              <a:cxnLst/>
              <a:rect l="l" t="t" r="r" b="b"/>
              <a:pathLst>
                <a:path w="351789" h="929005">
                  <a:moveTo>
                    <a:pt x="305854" y="0"/>
                  </a:moveTo>
                  <a:lnTo>
                    <a:pt x="0" y="928839"/>
                  </a:lnTo>
                  <a:lnTo>
                    <a:pt x="113703" y="868375"/>
                  </a:lnTo>
                  <a:lnTo>
                    <a:pt x="351243" y="150812"/>
                  </a:lnTo>
                  <a:lnTo>
                    <a:pt x="305854" y="0"/>
                  </a:lnTo>
                  <a:close/>
                </a:path>
              </a:pathLst>
            </a:custGeom>
            <a:solidFill>
              <a:srgbClr val="007F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5442864" y="2175903"/>
              <a:ext cx="351790" cy="929005"/>
            </a:xfrm>
            <a:custGeom>
              <a:avLst/>
              <a:gdLst/>
              <a:ahLst/>
              <a:cxnLst/>
              <a:rect l="l" t="t" r="r" b="b"/>
              <a:pathLst>
                <a:path w="351789" h="929005">
                  <a:moveTo>
                    <a:pt x="305854" y="0"/>
                  </a:moveTo>
                  <a:lnTo>
                    <a:pt x="0" y="928839"/>
                  </a:lnTo>
                  <a:lnTo>
                    <a:pt x="113703" y="868375"/>
                  </a:lnTo>
                  <a:lnTo>
                    <a:pt x="351243" y="150812"/>
                  </a:lnTo>
                  <a:lnTo>
                    <a:pt x="305854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5095405" y="2346705"/>
              <a:ext cx="462915" cy="532765"/>
            </a:xfrm>
            <a:custGeom>
              <a:avLst/>
              <a:gdLst/>
              <a:ahLst/>
              <a:cxnLst/>
              <a:rect l="l" t="t" r="r" b="b"/>
              <a:pathLst>
                <a:path w="462914" h="532764">
                  <a:moveTo>
                    <a:pt x="129844" y="0"/>
                  </a:moveTo>
                  <a:lnTo>
                    <a:pt x="0" y="392214"/>
                  </a:lnTo>
                  <a:lnTo>
                    <a:pt x="4664" y="421993"/>
                  </a:lnTo>
                  <a:lnTo>
                    <a:pt x="33475" y="454586"/>
                  </a:lnTo>
                  <a:lnTo>
                    <a:pt x="81772" y="486118"/>
                  </a:lnTo>
                  <a:lnTo>
                    <a:pt x="144894" y="512711"/>
                  </a:lnTo>
                  <a:lnTo>
                    <a:pt x="211417" y="529030"/>
                  </a:lnTo>
                  <a:lnTo>
                    <a:pt x="268990" y="532544"/>
                  </a:lnTo>
                  <a:lnTo>
                    <a:pt x="311559" y="523582"/>
                  </a:lnTo>
                  <a:lnTo>
                    <a:pt x="333070" y="502475"/>
                  </a:lnTo>
                  <a:lnTo>
                    <a:pt x="462902" y="110261"/>
                  </a:lnTo>
                  <a:lnTo>
                    <a:pt x="441393" y="131368"/>
                  </a:lnTo>
                  <a:lnTo>
                    <a:pt x="398829" y="140330"/>
                  </a:lnTo>
                  <a:lnTo>
                    <a:pt x="341260" y="136816"/>
                  </a:lnTo>
                  <a:lnTo>
                    <a:pt x="274739" y="120497"/>
                  </a:lnTo>
                  <a:lnTo>
                    <a:pt x="211617" y="93904"/>
                  </a:lnTo>
                  <a:lnTo>
                    <a:pt x="163320" y="62372"/>
                  </a:lnTo>
                  <a:lnTo>
                    <a:pt x="134509" y="29779"/>
                  </a:lnTo>
                  <a:lnTo>
                    <a:pt x="129844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5225249" y="2316627"/>
              <a:ext cx="333375" cy="170815"/>
            </a:xfrm>
            <a:custGeom>
              <a:avLst/>
              <a:gdLst/>
              <a:ahLst/>
              <a:cxnLst/>
              <a:rect l="l" t="t" r="r" b="b"/>
              <a:pathLst>
                <a:path w="333375" h="170814">
                  <a:moveTo>
                    <a:pt x="64079" y="0"/>
                  </a:moveTo>
                  <a:lnTo>
                    <a:pt x="21510" y="8964"/>
                  </a:lnTo>
                  <a:lnTo>
                    <a:pt x="0" y="30078"/>
                  </a:lnTo>
                  <a:lnTo>
                    <a:pt x="4664" y="59857"/>
                  </a:lnTo>
                  <a:lnTo>
                    <a:pt x="33475" y="92451"/>
                  </a:lnTo>
                  <a:lnTo>
                    <a:pt x="81772" y="123982"/>
                  </a:lnTo>
                  <a:lnTo>
                    <a:pt x="144894" y="150575"/>
                  </a:lnTo>
                  <a:lnTo>
                    <a:pt x="211415" y="166894"/>
                  </a:lnTo>
                  <a:lnTo>
                    <a:pt x="268984" y="170408"/>
                  </a:lnTo>
                  <a:lnTo>
                    <a:pt x="311549" y="161446"/>
                  </a:lnTo>
                  <a:lnTo>
                    <a:pt x="333057" y="140339"/>
                  </a:lnTo>
                  <a:lnTo>
                    <a:pt x="328395" y="110560"/>
                  </a:lnTo>
                  <a:lnTo>
                    <a:pt x="299588" y="77966"/>
                  </a:lnTo>
                  <a:lnTo>
                    <a:pt x="251295" y="46435"/>
                  </a:lnTo>
                  <a:lnTo>
                    <a:pt x="188175" y="19842"/>
                  </a:lnTo>
                  <a:lnTo>
                    <a:pt x="121652" y="3516"/>
                  </a:lnTo>
                  <a:lnTo>
                    <a:pt x="64079" y="0"/>
                  </a:lnTo>
                  <a:close/>
                </a:path>
              </a:pathLst>
            </a:custGeom>
            <a:solidFill>
              <a:srgbClr val="FF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5095405" y="2316637"/>
              <a:ext cx="462915" cy="563245"/>
            </a:xfrm>
            <a:custGeom>
              <a:avLst/>
              <a:gdLst/>
              <a:ahLst/>
              <a:cxnLst/>
              <a:rect l="l" t="t" r="r" b="b"/>
              <a:pathLst>
                <a:path w="462914" h="563244">
                  <a:moveTo>
                    <a:pt x="462902" y="140330"/>
                  </a:moveTo>
                  <a:lnTo>
                    <a:pt x="441391" y="161444"/>
                  </a:lnTo>
                  <a:lnTo>
                    <a:pt x="398822" y="170408"/>
                  </a:lnTo>
                  <a:lnTo>
                    <a:pt x="341249" y="166892"/>
                  </a:lnTo>
                  <a:lnTo>
                    <a:pt x="274726" y="150566"/>
                  </a:lnTo>
                  <a:lnTo>
                    <a:pt x="211606" y="123973"/>
                  </a:lnTo>
                  <a:lnTo>
                    <a:pt x="163314" y="92441"/>
                  </a:lnTo>
                  <a:lnTo>
                    <a:pt x="134507" y="59847"/>
                  </a:lnTo>
                  <a:lnTo>
                    <a:pt x="129844" y="30068"/>
                  </a:lnTo>
                  <a:lnTo>
                    <a:pt x="151353" y="8961"/>
                  </a:lnTo>
                  <a:lnTo>
                    <a:pt x="193917" y="0"/>
                  </a:lnTo>
                  <a:lnTo>
                    <a:pt x="251486" y="3513"/>
                  </a:lnTo>
                  <a:lnTo>
                    <a:pt x="318008" y="19832"/>
                  </a:lnTo>
                  <a:lnTo>
                    <a:pt x="381129" y="46425"/>
                  </a:lnTo>
                  <a:lnTo>
                    <a:pt x="429426" y="77957"/>
                  </a:lnTo>
                  <a:lnTo>
                    <a:pt x="458238" y="110551"/>
                  </a:lnTo>
                  <a:lnTo>
                    <a:pt x="462902" y="140330"/>
                  </a:lnTo>
                  <a:close/>
                </a:path>
                <a:path w="462914" h="563244">
                  <a:moveTo>
                    <a:pt x="462902" y="140330"/>
                  </a:moveTo>
                  <a:lnTo>
                    <a:pt x="333057" y="532544"/>
                  </a:lnTo>
                  <a:lnTo>
                    <a:pt x="311549" y="553658"/>
                  </a:lnTo>
                  <a:lnTo>
                    <a:pt x="268984" y="562622"/>
                  </a:lnTo>
                  <a:lnTo>
                    <a:pt x="211415" y="559106"/>
                  </a:lnTo>
                  <a:lnTo>
                    <a:pt x="144894" y="542780"/>
                  </a:lnTo>
                  <a:lnTo>
                    <a:pt x="81772" y="516187"/>
                  </a:lnTo>
                  <a:lnTo>
                    <a:pt x="33475" y="484655"/>
                  </a:lnTo>
                  <a:lnTo>
                    <a:pt x="4664" y="452062"/>
                  </a:lnTo>
                  <a:lnTo>
                    <a:pt x="0" y="422282"/>
                  </a:lnTo>
                  <a:lnTo>
                    <a:pt x="129844" y="30068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4929238" y="3811536"/>
              <a:ext cx="1660525" cy="1888489"/>
            </a:xfrm>
            <a:custGeom>
              <a:avLst/>
              <a:gdLst/>
              <a:ahLst/>
              <a:cxnLst/>
              <a:rect l="l" t="t" r="r" b="b"/>
              <a:pathLst>
                <a:path w="1660525" h="1888489">
                  <a:moveTo>
                    <a:pt x="638340" y="0"/>
                  </a:moveTo>
                  <a:lnTo>
                    <a:pt x="0" y="685546"/>
                  </a:lnTo>
                  <a:lnTo>
                    <a:pt x="667270" y="1888070"/>
                  </a:lnTo>
                  <a:lnTo>
                    <a:pt x="1660283" y="1825777"/>
                  </a:lnTo>
                  <a:lnTo>
                    <a:pt x="638340" y="0"/>
                  </a:lnTo>
                  <a:close/>
                </a:path>
              </a:pathLst>
            </a:custGeom>
            <a:solidFill>
              <a:srgbClr val="F0F0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4929238" y="3811536"/>
              <a:ext cx="1660525" cy="1888489"/>
            </a:xfrm>
            <a:custGeom>
              <a:avLst/>
              <a:gdLst/>
              <a:ahLst/>
              <a:cxnLst/>
              <a:rect l="l" t="t" r="r" b="b"/>
              <a:pathLst>
                <a:path w="1660525" h="1888489">
                  <a:moveTo>
                    <a:pt x="0" y="685546"/>
                  </a:moveTo>
                  <a:lnTo>
                    <a:pt x="638340" y="0"/>
                  </a:lnTo>
                  <a:lnTo>
                    <a:pt x="1660283" y="1825777"/>
                  </a:lnTo>
                  <a:lnTo>
                    <a:pt x="667270" y="1888070"/>
                  </a:lnTo>
                  <a:lnTo>
                    <a:pt x="0" y="685546"/>
                  </a:lnTo>
                  <a:close/>
                </a:path>
              </a:pathLst>
            </a:custGeom>
            <a:ln w="126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4710163" y="4487544"/>
              <a:ext cx="224154" cy="916940"/>
            </a:xfrm>
            <a:custGeom>
              <a:avLst/>
              <a:gdLst/>
              <a:ahLst/>
              <a:cxnLst/>
              <a:rect l="l" t="t" r="r" b="b"/>
              <a:pathLst>
                <a:path w="224154" h="916939">
                  <a:moveTo>
                    <a:pt x="223735" y="0"/>
                  </a:moveTo>
                  <a:lnTo>
                    <a:pt x="0" y="916609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4729099" y="5407459"/>
              <a:ext cx="1864360" cy="236220"/>
            </a:xfrm>
            <a:custGeom>
              <a:avLst/>
              <a:gdLst/>
              <a:ahLst/>
              <a:cxnLst/>
              <a:rect l="l" t="t" r="r" b="b"/>
              <a:pathLst>
                <a:path w="1864359" h="236220">
                  <a:moveTo>
                    <a:pt x="1863852" y="235673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4719827" y="5398933"/>
              <a:ext cx="889000" cy="294005"/>
            </a:xfrm>
            <a:custGeom>
              <a:avLst/>
              <a:gdLst/>
              <a:ahLst/>
              <a:cxnLst/>
              <a:rect l="l" t="t" r="r" b="b"/>
              <a:pathLst>
                <a:path w="889000" h="294004">
                  <a:moveTo>
                    <a:pt x="888619" y="293992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4717338" y="3810901"/>
              <a:ext cx="850900" cy="1584325"/>
            </a:xfrm>
            <a:custGeom>
              <a:avLst/>
              <a:gdLst/>
              <a:ahLst/>
              <a:cxnLst/>
              <a:rect l="l" t="t" r="r" b="b"/>
              <a:pathLst>
                <a:path w="850900" h="1584325">
                  <a:moveTo>
                    <a:pt x="850722" y="0"/>
                  </a:moveTo>
                  <a:lnTo>
                    <a:pt x="0" y="1584109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5477255" y="4453128"/>
              <a:ext cx="554990" cy="931544"/>
            </a:xfrm>
            <a:custGeom>
              <a:avLst/>
              <a:gdLst/>
              <a:ahLst/>
              <a:cxnLst/>
              <a:rect l="l" t="t" r="r" b="b"/>
              <a:pathLst>
                <a:path w="554989" h="931545">
                  <a:moveTo>
                    <a:pt x="150571" y="0"/>
                  </a:moveTo>
                  <a:lnTo>
                    <a:pt x="0" y="195110"/>
                  </a:lnTo>
                  <a:lnTo>
                    <a:pt x="404164" y="931163"/>
                  </a:lnTo>
                  <a:lnTo>
                    <a:pt x="554736" y="729691"/>
                  </a:lnTo>
                  <a:lnTo>
                    <a:pt x="150571" y="0"/>
                  </a:lnTo>
                  <a:close/>
                </a:path>
              </a:pathLst>
            </a:custGeom>
            <a:solidFill>
              <a:srgbClr val="0099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5477255" y="4453128"/>
              <a:ext cx="554990" cy="931544"/>
            </a:xfrm>
            <a:custGeom>
              <a:avLst/>
              <a:gdLst/>
              <a:ahLst/>
              <a:cxnLst/>
              <a:rect l="l" t="t" r="r" b="b"/>
              <a:pathLst>
                <a:path w="554989" h="931545">
                  <a:moveTo>
                    <a:pt x="0" y="195110"/>
                  </a:moveTo>
                  <a:lnTo>
                    <a:pt x="404164" y="931163"/>
                  </a:lnTo>
                  <a:lnTo>
                    <a:pt x="554736" y="729691"/>
                  </a:lnTo>
                  <a:lnTo>
                    <a:pt x="150571" y="0"/>
                  </a:lnTo>
                  <a:lnTo>
                    <a:pt x="0" y="195110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5625083" y="4451603"/>
              <a:ext cx="535305" cy="774700"/>
            </a:xfrm>
            <a:custGeom>
              <a:avLst/>
              <a:gdLst/>
              <a:ahLst/>
              <a:cxnLst/>
              <a:rect l="l" t="t" r="r" b="b"/>
              <a:pathLst>
                <a:path w="535304" h="774700">
                  <a:moveTo>
                    <a:pt x="0" y="0"/>
                  </a:moveTo>
                  <a:lnTo>
                    <a:pt x="399999" y="731354"/>
                  </a:lnTo>
                  <a:lnTo>
                    <a:pt x="534924" y="774192"/>
                  </a:lnTo>
                  <a:lnTo>
                    <a:pt x="141274" y="682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7F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5625083" y="4451603"/>
              <a:ext cx="535305" cy="774700"/>
            </a:xfrm>
            <a:custGeom>
              <a:avLst/>
              <a:gdLst/>
              <a:ahLst/>
              <a:cxnLst/>
              <a:rect l="l" t="t" r="r" b="b"/>
              <a:pathLst>
                <a:path w="535304" h="774700">
                  <a:moveTo>
                    <a:pt x="0" y="0"/>
                  </a:moveTo>
                  <a:lnTo>
                    <a:pt x="399999" y="731354"/>
                  </a:lnTo>
                  <a:lnTo>
                    <a:pt x="534924" y="774192"/>
                  </a:lnTo>
                  <a:lnTo>
                    <a:pt x="141274" y="68211"/>
                  </a:lnTo>
                  <a:lnTo>
                    <a:pt x="0" y="0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5281523" y="4569612"/>
              <a:ext cx="481330" cy="497840"/>
            </a:xfrm>
            <a:custGeom>
              <a:avLst/>
              <a:gdLst/>
              <a:ahLst/>
              <a:cxnLst/>
              <a:rect l="l" t="t" r="r" b="b"/>
              <a:pathLst>
                <a:path w="481329" h="497839">
                  <a:moveTo>
                    <a:pt x="282760" y="0"/>
                  </a:moveTo>
                  <a:lnTo>
                    <a:pt x="240684" y="1796"/>
                  </a:lnTo>
                  <a:lnTo>
                    <a:pt x="185777" y="17861"/>
                  </a:lnTo>
                  <a:lnTo>
                    <a:pt x="123901" y="47116"/>
                  </a:lnTo>
                  <a:lnTo>
                    <a:pt x="66610" y="84563"/>
                  </a:lnTo>
                  <a:lnTo>
                    <a:pt x="24207" y="122967"/>
                  </a:lnTo>
                  <a:lnTo>
                    <a:pt x="676" y="157894"/>
                  </a:lnTo>
                  <a:lnTo>
                    <a:pt x="0" y="184911"/>
                  </a:lnTo>
                  <a:lnTo>
                    <a:pt x="175044" y="497636"/>
                  </a:lnTo>
                  <a:lnTo>
                    <a:pt x="175715" y="470614"/>
                  </a:lnTo>
                  <a:lnTo>
                    <a:pt x="199247" y="435687"/>
                  </a:lnTo>
                  <a:lnTo>
                    <a:pt x="241652" y="397286"/>
                  </a:lnTo>
                  <a:lnTo>
                    <a:pt x="298945" y="359841"/>
                  </a:lnTo>
                  <a:lnTo>
                    <a:pt x="360816" y="330586"/>
                  </a:lnTo>
                  <a:lnTo>
                    <a:pt x="415723" y="314521"/>
                  </a:lnTo>
                  <a:lnTo>
                    <a:pt x="457802" y="312724"/>
                  </a:lnTo>
                  <a:lnTo>
                    <a:pt x="481190" y="326275"/>
                  </a:lnTo>
                  <a:lnTo>
                    <a:pt x="306146" y="13550"/>
                  </a:lnTo>
                  <a:lnTo>
                    <a:pt x="28276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5456567" y="4882337"/>
              <a:ext cx="306705" cy="198755"/>
            </a:xfrm>
            <a:custGeom>
              <a:avLst/>
              <a:gdLst/>
              <a:ahLst/>
              <a:cxnLst/>
              <a:rect l="l" t="t" r="r" b="b"/>
              <a:pathLst>
                <a:path w="306704" h="198754">
                  <a:moveTo>
                    <a:pt x="282758" y="0"/>
                  </a:moveTo>
                  <a:lnTo>
                    <a:pt x="240679" y="1796"/>
                  </a:lnTo>
                  <a:lnTo>
                    <a:pt x="185772" y="17861"/>
                  </a:lnTo>
                  <a:lnTo>
                    <a:pt x="123901" y="47116"/>
                  </a:lnTo>
                  <a:lnTo>
                    <a:pt x="66608" y="84561"/>
                  </a:lnTo>
                  <a:lnTo>
                    <a:pt x="24203" y="122962"/>
                  </a:lnTo>
                  <a:lnTo>
                    <a:pt x="671" y="157889"/>
                  </a:lnTo>
                  <a:lnTo>
                    <a:pt x="0" y="184911"/>
                  </a:lnTo>
                  <a:lnTo>
                    <a:pt x="23385" y="198469"/>
                  </a:lnTo>
                  <a:lnTo>
                    <a:pt x="65462" y="196676"/>
                  </a:lnTo>
                  <a:lnTo>
                    <a:pt x="120368" y="180612"/>
                  </a:lnTo>
                  <a:lnTo>
                    <a:pt x="182245" y="151358"/>
                  </a:lnTo>
                  <a:lnTo>
                    <a:pt x="239536" y="113911"/>
                  </a:lnTo>
                  <a:lnTo>
                    <a:pt x="281938" y="75505"/>
                  </a:lnTo>
                  <a:lnTo>
                    <a:pt x="305469" y="40574"/>
                  </a:lnTo>
                  <a:lnTo>
                    <a:pt x="306146" y="13550"/>
                  </a:lnTo>
                  <a:lnTo>
                    <a:pt x="282758" y="0"/>
                  </a:lnTo>
                  <a:close/>
                </a:path>
              </a:pathLst>
            </a:custGeom>
            <a:solidFill>
              <a:srgbClr val="FF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5281536" y="4569612"/>
              <a:ext cx="481330" cy="511809"/>
            </a:xfrm>
            <a:custGeom>
              <a:avLst/>
              <a:gdLst/>
              <a:ahLst/>
              <a:cxnLst/>
              <a:rect l="l" t="t" r="r" b="b"/>
              <a:pathLst>
                <a:path w="481329" h="511810">
                  <a:moveTo>
                    <a:pt x="481177" y="326275"/>
                  </a:moveTo>
                  <a:lnTo>
                    <a:pt x="457791" y="312717"/>
                  </a:lnTo>
                  <a:lnTo>
                    <a:pt x="415715" y="314510"/>
                  </a:lnTo>
                  <a:lnTo>
                    <a:pt x="360808" y="330574"/>
                  </a:lnTo>
                  <a:lnTo>
                    <a:pt x="298932" y="359828"/>
                  </a:lnTo>
                  <a:lnTo>
                    <a:pt x="241641" y="397275"/>
                  </a:lnTo>
                  <a:lnTo>
                    <a:pt x="199239" y="435681"/>
                  </a:lnTo>
                  <a:lnTo>
                    <a:pt x="175708" y="470612"/>
                  </a:lnTo>
                  <a:lnTo>
                    <a:pt x="175031" y="497636"/>
                  </a:lnTo>
                  <a:lnTo>
                    <a:pt x="198419" y="511186"/>
                  </a:lnTo>
                  <a:lnTo>
                    <a:pt x="240498" y="509390"/>
                  </a:lnTo>
                  <a:lnTo>
                    <a:pt x="295405" y="493325"/>
                  </a:lnTo>
                  <a:lnTo>
                    <a:pt x="357276" y="464070"/>
                  </a:lnTo>
                  <a:lnTo>
                    <a:pt x="414569" y="426625"/>
                  </a:lnTo>
                  <a:lnTo>
                    <a:pt x="456974" y="388224"/>
                  </a:lnTo>
                  <a:lnTo>
                    <a:pt x="480506" y="353297"/>
                  </a:lnTo>
                  <a:lnTo>
                    <a:pt x="481177" y="326275"/>
                  </a:lnTo>
                  <a:close/>
                </a:path>
                <a:path w="481329" h="511810">
                  <a:moveTo>
                    <a:pt x="481177" y="326275"/>
                  </a:moveTo>
                  <a:lnTo>
                    <a:pt x="306133" y="13550"/>
                  </a:lnTo>
                  <a:lnTo>
                    <a:pt x="282752" y="0"/>
                  </a:lnTo>
                  <a:lnTo>
                    <a:pt x="240676" y="1796"/>
                  </a:lnTo>
                  <a:lnTo>
                    <a:pt x="185766" y="17861"/>
                  </a:lnTo>
                  <a:lnTo>
                    <a:pt x="123888" y="47116"/>
                  </a:lnTo>
                  <a:lnTo>
                    <a:pt x="66602" y="84563"/>
                  </a:lnTo>
                  <a:lnTo>
                    <a:pt x="24201" y="122967"/>
                  </a:lnTo>
                  <a:lnTo>
                    <a:pt x="671" y="157894"/>
                  </a:lnTo>
                  <a:lnTo>
                    <a:pt x="0" y="184911"/>
                  </a:lnTo>
                  <a:lnTo>
                    <a:pt x="175031" y="497636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5881116" y="5190743"/>
              <a:ext cx="279400" cy="212090"/>
            </a:xfrm>
            <a:custGeom>
              <a:avLst/>
              <a:gdLst/>
              <a:ahLst/>
              <a:cxnLst/>
              <a:rect l="l" t="t" r="r" b="b"/>
              <a:pathLst>
                <a:path w="279400" h="212089">
                  <a:moveTo>
                    <a:pt x="143433" y="0"/>
                  </a:moveTo>
                  <a:lnTo>
                    <a:pt x="0" y="194309"/>
                  </a:lnTo>
                  <a:lnTo>
                    <a:pt x="151396" y="211835"/>
                  </a:lnTo>
                  <a:lnTo>
                    <a:pt x="278892" y="35039"/>
                  </a:lnTo>
                  <a:lnTo>
                    <a:pt x="14343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5881116" y="5190743"/>
              <a:ext cx="279400" cy="212090"/>
            </a:xfrm>
            <a:custGeom>
              <a:avLst/>
              <a:gdLst/>
              <a:ahLst/>
              <a:cxnLst/>
              <a:rect l="l" t="t" r="r" b="b"/>
              <a:pathLst>
                <a:path w="279400" h="212089">
                  <a:moveTo>
                    <a:pt x="0" y="194309"/>
                  </a:moveTo>
                  <a:lnTo>
                    <a:pt x="151396" y="211835"/>
                  </a:lnTo>
                  <a:lnTo>
                    <a:pt x="278892" y="35039"/>
                  </a:lnTo>
                  <a:lnTo>
                    <a:pt x="143433" y="0"/>
                  </a:lnTo>
                  <a:lnTo>
                    <a:pt x="0" y="194309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4032262" y="5463391"/>
              <a:ext cx="439420" cy="354965"/>
            </a:xfrm>
            <a:custGeom>
              <a:avLst/>
              <a:gdLst/>
              <a:ahLst/>
              <a:cxnLst/>
              <a:rect l="l" t="t" r="r" b="b"/>
              <a:pathLst>
                <a:path w="439420" h="354964">
                  <a:moveTo>
                    <a:pt x="353199" y="0"/>
                  </a:moveTo>
                  <a:lnTo>
                    <a:pt x="0" y="142862"/>
                  </a:lnTo>
                  <a:lnTo>
                    <a:pt x="85725" y="354787"/>
                  </a:lnTo>
                  <a:lnTo>
                    <a:pt x="438924" y="211912"/>
                  </a:lnTo>
                  <a:lnTo>
                    <a:pt x="353199" y="0"/>
                  </a:lnTo>
                  <a:close/>
                </a:path>
              </a:pathLst>
            </a:custGeom>
            <a:solidFill>
              <a:srgbClr val="9797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4385462" y="5364175"/>
              <a:ext cx="128270" cy="311150"/>
            </a:xfrm>
            <a:custGeom>
              <a:avLst/>
              <a:gdLst/>
              <a:ahLst/>
              <a:cxnLst/>
              <a:rect l="l" t="t" r="r" b="b"/>
              <a:pathLst>
                <a:path w="128270" h="311150">
                  <a:moveTo>
                    <a:pt x="42062" y="0"/>
                  </a:moveTo>
                  <a:lnTo>
                    <a:pt x="0" y="99212"/>
                  </a:lnTo>
                  <a:lnTo>
                    <a:pt x="85725" y="311137"/>
                  </a:lnTo>
                  <a:lnTo>
                    <a:pt x="127787" y="211924"/>
                  </a:lnTo>
                  <a:lnTo>
                    <a:pt x="42062" y="0"/>
                  </a:lnTo>
                  <a:close/>
                </a:path>
              </a:pathLst>
            </a:custGeom>
            <a:solidFill>
              <a:srgbClr val="7A7A7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4032262" y="5364179"/>
              <a:ext cx="395605" cy="242570"/>
            </a:xfrm>
            <a:custGeom>
              <a:avLst/>
              <a:gdLst/>
              <a:ahLst/>
              <a:cxnLst/>
              <a:rect l="l" t="t" r="r" b="b"/>
              <a:pathLst>
                <a:path w="395604" h="242570">
                  <a:moveTo>
                    <a:pt x="395262" y="0"/>
                  </a:moveTo>
                  <a:lnTo>
                    <a:pt x="42062" y="142862"/>
                  </a:lnTo>
                  <a:lnTo>
                    <a:pt x="0" y="242074"/>
                  </a:lnTo>
                  <a:lnTo>
                    <a:pt x="353199" y="99212"/>
                  </a:lnTo>
                  <a:lnTo>
                    <a:pt x="395262" y="0"/>
                  </a:lnTo>
                  <a:close/>
                </a:path>
              </a:pathLst>
            </a:custGeom>
            <a:solidFill>
              <a:srgbClr val="ADADA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4032262" y="5364179"/>
              <a:ext cx="481330" cy="454025"/>
            </a:xfrm>
            <a:custGeom>
              <a:avLst/>
              <a:gdLst/>
              <a:ahLst/>
              <a:cxnLst/>
              <a:rect l="l" t="t" r="r" b="b"/>
              <a:pathLst>
                <a:path w="481329" h="454025">
                  <a:moveTo>
                    <a:pt x="0" y="242074"/>
                  </a:moveTo>
                  <a:lnTo>
                    <a:pt x="42062" y="142862"/>
                  </a:lnTo>
                  <a:lnTo>
                    <a:pt x="395262" y="0"/>
                  </a:lnTo>
                  <a:lnTo>
                    <a:pt x="480987" y="211912"/>
                  </a:lnTo>
                  <a:lnTo>
                    <a:pt x="438924" y="311124"/>
                  </a:lnTo>
                  <a:lnTo>
                    <a:pt x="85725" y="453999"/>
                  </a:lnTo>
                  <a:lnTo>
                    <a:pt x="0" y="242074"/>
                  </a:lnTo>
                  <a:close/>
                </a:path>
                <a:path w="481329" h="454025">
                  <a:moveTo>
                    <a:pt x="0" y="242074"/>
                  </a:moveTo>
                  <a:lnTo>
                    <a:pt x="353199" y="99212"/>
                  </a:lnTo>
                  <a:lnTo>
                    <a:pt x="395262" y="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4380699" y="5387180"/>
              <a:ext cx="259875" cy="292885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1" name="object 71"/>
          <p:cNvSpPr txBox="1"/>
          <p:nvPr/>
        </p:nvSpPr>
        <p:spPr>
          <a:xfrm>
            <a:off x="3583940" y="5965952"/>
            <a:ext cx="10909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Times New Roman"/>
                <a:cs typeface="Times New Roman"/>
              </a:rPr>
              <a:t>C</a:t>
            </a:r>
            <a:r>
              <a:rPr sz="2400" dirty="0">
                <a:latin typeface="Times New Roman"/>
                <a:cs typeface="Times New Roman"/>
              </a:rPr>
              <a:t>a</a:t>
            </a:r>
            <a:r>
              <a:rPr sz="2400" spc="-20" dirty="0">
                <a:latin typeface="Times New Roman"/>
                <a:cs typeface="Times New Roman"/>
              </a:rPr>
              <a:t>m</a:t>
            </a:r>
            <a:r>
              <a:rPr sz="2400" dirty="0">
                <a:latin typeface="Times New Roman"/>
                <a:cs typeface="Times New Roman"/>
              </a:rPr>
              <a:t>e</a:t>
            </a:r>
            <a:r>
              <a:rPr sz="2400" spc="5" dirty="0">
                <a:latin typeface="Times New Roman"/>
                <a:cs typeface="Times New Roman"/>
              </a:rPr>
              <a:t>r</a:t>
            </a:r>
            <a:r>
              <a:rPr sz="2400" spc="-5" dirty="0">
                <a:latin typeface="Times New Roman"/>
                <a:cs typeface="Times New Roman"/>
              </a:rPr>
              <a:t>as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72" name="object 72"/>
          <p:cNvSpPr txBox="1"/>
          <p:nvPr/>
        </p:nvSpPr>
        <p:spPr>
          <a:xfrm>
            <a:off x="5412740" y="5965952"/>
            <a:ext cx="9048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Times New Roman"/>
                <a:cs typeface="Times New Roman"/>
              </a:rPr>
              <a:t>I</a:t>
            </a:r>
            <a:r>
              <a:rPr sz="2400" spc="-20" dirty="0">
                <a:latin typeface="Times New Roman"/>
                <a:cs typeface="Times New Roman"/>
              </a:rPr>
              <a:t>m</a:t>
            </a:r>
            <a:r>
              <a:rPr sz="2400" dirty="0">
                <a:latin typeface="Times New Roman"/>
                <a:cs typeface="Times New Roman"/>
              </a:rPr>
              <a:t>ag</a:t>
            </a:r>
            <a:r>
              <a:rPr sz="2400" spc="-5" dirty="0">
                <a:latin typeface="Times New Roman"/>
                <a:cs typeface="Times New Roman"/>
              </a:rPr>
              <a:t>es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52400" y="152400"/>
            <a:ext cx="8839200" cy="838200"/>
          </a:xfrm>
          <a:prstGeom prst="rect">
            <a:avLst/>
          </a:prstGeom>
          <a:solidFill>
            <a:srgbClr val="FF0000"/>
          </a:solidFill>
        </p:spPr>
        <p:txBody>
          <a:bodyPr vert="horz" wrap="square" lIns="0" tIns="641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505"/>
              </a:spcBef>
            </a:pPr>
            <a:r>
              <a:rPr dirty="0"/>
              <a:t>Computer</a:t>
            </a:r>
            <a:r>
              <a:rPr spc="-40" dirty="0"/>
              <a:t> </a:t>
            </a:r>
            <a:r>
              <a:rPr dirty="0"/>
              <a:t>Graphics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3011170" y="2279650"/>
            <a:ext cx="4658360" cy="2321560"/>
            <a:chOff x="3011170" y="2279650"/>
            <a:chExt cx="4658360" cy="2321560"/>
          </a:xfrm>
        </p:grpSpPr>
        <p:sp>
          <p:nvSpPr>
            <p:cNvPr id="5" name="object 5"/>
            <p:cNvSpPr/>
            <p:nvPr/>
          </p:nvSpPr>
          <p:spPr>
            <a:xfrm>
              <a:off x="3017520" y="3328416"/>
              <a:ext cx="303530" cy="269875"/>
            </a:xfrm>
            <a:custGeom>
              <a:avLst/>
              <a:gdLst/>
              <a:ahLst/>
              <a:cxnLst/>
              <a:rect l="l" t="t" r="r" b="b"/>
              <a:pathLst>
                <a:path w="303529" h="269875">
                  <a:moveTo>
                    <a:pt x="75768" y="0"/>
                  </a:moveTo>
                  <a:lnTo>
                    <a:pt x="0" y="134874"/>
                  </a:lnTo>
                  <a:lnTo>
                    <a:pt x="75768" y="269748"/>
                  </a:lnTo>
                  <a:lnTo>
                    <a:pt x="75768" y="202311"/>
                  </a:lnTo>
                  <a:lnTo>
                    <a:pt x="303276" y="202311"/>
                  </a:lnTo>
                  <a:lnTo>
                    <a:pt x="303276" y="67437"/>
                  </a:lnTo>
                  <a:lnTo>
                    <a:pt x="75768" y="67437"/>
                  </a:lnTo>
                  <a:lnTo>
                    <a:pt x="75768" y="0"/>
                  </a:lnTo>
                  <a:close/>
                </a:path>
              </a:pathLst>
            </a:custGeom>
            <a:solidFill>
              <a:srgbClr val="CCCC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017520" y="3328416"/>
              <a:ext cx="303530" cy="269875"/>
            </a:xfrm>
            <a:custGeom>
              <a:avLst/>
              <a:gdLst/>
              <a:ahLst/>
              <a:cxnLst/>
              <a:rect l="l" t="t" r="r" b="b"/>
              <a:pathLst>
                <a:path w="303529" h="269875">
                  <a:moveTo>
                    <a:pt x="0" y="134874"/>
                  </a:moveTo>
                  <a:lnTo>
                    <a:pt x="75768" y="0"/>
                  </a:lnTo>
                  <a:lnTo>
                    <a:pt x="75768" y="67437"/>
                  </a:lnTo>
                  <a:lnTo>
                    <a:pt x="303276" y="67437"/>
                  </a:lnTo>
                  <a:lnTo>
                    <a:pt x="303276" y="202311"/>
                  </a:lnTo>
                  <a:lnTo>
                    <a:pt x="75768" y="202311"/>
                  </a:lnTo>
                  <a:lnTo>
                    <a:pt x="75768" y="269748"/>
                  </a:lnTo>
                  <a:lnTo>
                    <a:pt x="0" y="134874"/>
                  </a:lnTo>
                  <a:close/>
                </a:path>
              </a:pathLst>
            </a:custGeom>
            <a:ln w="12192">
              <a:solidFill>
                <a:srgbClr val="81818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467855" y="2293620"/>
              <a:ext cx="741045" cy="2301240"/>
            </a:xfrm>
            <a:custGeom>
              <a:avLst/>
              <a:gdLst/>
              <a:ahLst/>
              <a:cxnLst/>
              <a:rect l="l" t="t" r="r" b="b"/>
              <a:pathLst>
                <a:path w="741045" h="2301240">
                  <a:moveTo>
                    <a:pt x="740664" y="0"/>
                  </a:moveTo>
                  <a:lnTo>
                    <a:pt x="0" y="354164"/>
                  </a:lnTo>
                  <a:lnTo>
                    <a:pt x="0" y="1854974"/>
                  </a:lnTo>
                  <a:lnTo>
                    <a:pt x="740664" y="2301240"/>
                  </a:lnTo>
                  <a:lnTo>
                    <a:pt x="740664" y="0"/>
                  </a:lnTo>
                  <a:close/>
                </a:path>
              </a:pathLst>
            </a:custGeom>
            <a:solidFill>
              <a:srgbClr val="0099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467855" y="2293620"/>
              <a:ext cx="741045" cy="2301240"/>
            </a:xfrm>
            <a:custGeom>
              <a:avLst/>
              <a:gdLst/>
              <a:ahLst/>
              <a:cxnLst/>
              <a:rect l="l" t="t" r="r" b="b"/>
              <a:pathLst>
                <a:path w="741045" h="2301240">
                  <a:moveTo>
                    <a:pt x="0" y="354164"/>
                  </a:moveTo>
                  <a:lnTo>
                    <a:pt x="0" y="1854974"/>
                  </a:lnTo>
                  <a:lnTo>
                    <a:pt x="740664" y="2301240"/>
                  </a:lnTo>
                  <a:lnTo>
                    <a:pt x="740664" y="0"/>
                  </a:lnTo>
                  <a:lnTo>
                    <a:pt x="0" y="354164"/>
                  </a:lnTo>
                  <a:close/>
                </a:path>
              </a:pathLst>
            </a:custGeom>
            <a:ln w="12192">
              <a:solidFill>
                <a:srgbClr val="81818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199376" y="2286000"/>
              <a:ext cx="463550" cy="2299970"/>
            </a:xfrm>
            <a:custGeom>
              <a:avLst/>
              <a:gdLst/>
              <a:ahLst/>
              <a:cxnLst/>
              <a:rect l="l" t="t" r="r" b="b"/>
              <a:pathLst>
                <a:path w="463550" h="2299970">
                  <a:moveTo>
                    <a:pt x="0" y="0"/>
                  </a:moveTo>
                  <a:lnTo>
                    <a:pt x="7937" y="2299716"/>
                  </a:lnTo>
                  <a:lnTo>
                    <a:pt x="463295" y="2080691"/>
                  </a:lnTo>
                  <a:lnTo>
                    <a:pt x="463295" y="3031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7F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199376" y="2286000"/>
              <a:ext cx="463550" cy="2299970"/>
            </a:xfrm>
            <a:custGeom>
              <a:avLst/>
              <a:gdLst/>
              <a:ahLst/>
              <a:cxnLst/>
              <a:rect l="l" t="t" r="r" b="b"/>
              <a:pathLst>
                <a:path w="463550" h="2299970">
                  <a:moveTo>
                    <a:pt x="0" y="0"/>
                  </a:moveTo>
                  <a:lnTo>
                    <a:pt x="7937" y="2299716"/>
                  </a:lnTo>
                  <a:lnTo>
                    <a:pt x="463295" y="2080691"/>
                  </a:lnTo>
                  <a:lnTo>
                    <a:pt x="463295" y="303136"/>
                  </a:lnTo>
                  <a:lnTo>
                    <a:pt x="0" y="0"/>
                  </a:lnTo>
                  <a:close/>
                </a:path>
              </a:pathLst>
            </a:custGeom>
            <a:ln w="12192">
              <a:solidFill>
                <a:srgbClr val="81818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867400" y="3130270"/>
              <a:ext cx="809625" cy="907415"/>
            </a:xfrm>
            <a:custGeom>
              <a:avLst/>
              <a:gdLst/>
              <a:ahLst/>
              <a:cxnLst/>
              <a:rect l="l" t="t" r="r" b="b"/>
              <a:pathLst>
                <a:path w="809625" h="907414">
                  <a:moveTo>
                    <a:pt x="809244" y="0"/>
                  </a:moveTo>
                  <a:lnTo>
                    <a:pt x="788616" y="40935"/>
                  </a:lnTo>
                  <a:lnTo>
                    <a:pt x="731176" y="76488"/>
                  </a:lnTo>
                  <a:lnTo>
                    <a:pt x="690733" y="91579"/>
                  </a:lnTo>
                  <a:lnTo>
                    <a:pt x="643587" y="104525"/>
                  </a:lnTo>
                  <a:lnTo>
                    <a:pt x="590570" y="115057"/>
                  </a:lnTo>
                  <a:lnTo>
                    <a:pt x="532514" y="122911"/>
                  </a:lnTo>
                  <a:lnTo>
                    <a:pt x="470254" y="127819"/>
                  </a:lnTo>
                  <a:lnTo>
                    <a:pt x="404622" y="129514"/>
                  </a:lnTo>
                  <a:lnTo>
                    <a:pt x="338989" y="127819"/>
                  </a:lnTo>
                  <a:lnTo>
                    <a:pt x="276729" y="122911"/>
                  </a:lnTo>
                  <a:lnTo>
                    <a:pt x="218673" y="115057"/>
                  </a:lnTo>
                  <a:lnTo>
                    <a:pt x="165656" y="104525"/>
                  </a:lnTo>
                  <a:lnTo>
                    <a:pt x="118510" y="91579"/>
                  </a:lnTo>
                  <a:lnTo>
                    <a:pt x="78067" y="76488"/>
                  </a:lnTo>
                  <a:lnTo>
                    <a:pt x="20627" y="40935"/>
                  </a:lnTo>
                  <a:lnTo>
                    <a:pt x="0" y="0"/>
                  </a:lnTo>
                  <a:lnTo>
                    <a:pt x="0" y="777278"/>
                  </a:lnTo>
                  <a:lnTo>
                    <a:pt x="20627" y="818219"/>
                  </a:lnTo>
                  <a:lnTo>
                    <a:pt x="78067" y="853776"/>
                  </a:lnTo>
                  <a:lnTo>
                    <a:pt x="118510" y="868868"/>
                  </a:lnTo>
                  <a:lnTo>
                    <a:pt x="165656" y="881815"/>
                  </a:lnTo>
                  <a:lnTo>
                    <a:pt x="218673" y="892348"/>
                  </a:lnTo>
                  <a:lnTo>
                    <a:pt x="276729" y="900202"/>
                  </a:lnTo>
                  <a:lnTo>
                    <a:pt x="338989" y="905110"/>
                  </a:lnTo>
                  <a:lnTo>
                    <a:pt x="404622" y="906805"/>
                  </a:lnTo>
                  <a:lnTo>
                    <a:pt x="470254" y="905110"/>
                  </a:lnTo>
                  <a:lnTo>
                    <a:pt x="532514" y="900202"/>
                  </a:lnTo>
                  <a:lnTo>
                    <a:pt x="590570" y="892348"/>
                  </a:lnTo>
                  <a:lnTo>
                    <a:pt x="643587" y="881815"/>
                  </a:lnTo>
                  <a:lnTo>
                    <a:pt x="690733" y="868868"/>
                  </a:lnTo>
                  <a:lnTo>
                    <a:pt x="731176" y="853776"/>
                  </a:lnTo>
                  <a:lnTo>
                    <a:pt x="788616" y="818219"/>
                  </a:lnTo>
                  <a:lnTo>
                    <a:pt x="809244" y="777278"/>
                  </a:lnTo>
                  <a:lnTo>
                    <a:pt x="809244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867400" y="3000755"/>
              <a:ext cx="809625" cy="259079"/>
            </a:xfrm>
            <a:custGeom>
              <a:avLst/>
              <a:gdLst/>
              <a:ahLst/>
              <a:cxnLst/>
              <a:rect l="l" t="t" r="r" b="b"/>
              <a:pathLst>
                <a:path w="809625" h="259079">
                  <a:moveTo>
                    <a:pt x="404622" y="0"/>
                  </a:moveTo>
                  <a:lnTo>
                    <a:pt x="338989" y="1695"/>
                  </a:lnTo>
                  <a:lnTo>
                    <a:pt x="276729" y="6602"/>
                  </a:lnTo>
                  <a:lnTo>
                    <a:pt x="218673" y="14456"/>
                  </a:lnTo>
                  <a:lnTo>
                    <a:pt x="165656" y="24989"/>
                  </a:lnTo>
                  <a:lnTo>
                    <a:pt x="118510" y="37934"/>
                  </a:lnTo>
                  <a:lnTo>
                    <a:pt x="78067" y="53026"/>
                  </a:lnTo>
                  <a:lnTo>
                    <a:pt x="20627" y="88578"/>
                  </a:lnTo>
                  <a:lnTo>
                    <a:pt x="0" y="129514"/>
                  </a:lnTo>
                  <a:lnTo>
                    <a:pt x="5295" y="150521"/>
                  </a:lnTo>
                  <a:lnTo>
                    <a:pt x="45162" y="189032"/>
                  </a:lnTo>
                  <a:lnTo>
                    <a:pt x="118510" y="221094"/>
                  </a:lnTo>
                  <a:lnTo>
                    <a:pt x="165656" y="234039"/>
                  </a:lnTo>
                  <a:lnTo>
                    <a:pt x="218673" y="244572"/>
                  </a:lnTo>
                  <a:lnTo>
                    <a:pt x="276729" y="252426"/>
                  </a:lnTo>
                  <a:lnTo>
                    <a:pt x="338989" y="257334"/>
                  </a:lnTo>
                  <a:lnTo>
                    <a:pt x="404622" y="259029"/>
                  </a:lnTo>
                  <a:lnTo>
                    <a:pt x="470254" y="257334"/>
                  </a:lnTo>
                  <a:lnTo>
                    <a:pt x="532514" y="252426"/>
                  </a:lnTo>
                  <a:lnTo>
                    <a:pt x="590570" y="244572"/>
                  </a:lnTo>
                  <a:lnTo>
                    <a:pt x="643587" y="234039"/>
                  </a:lnTo>
                  <a:lnTo>
                    <a:pt x="690733" y="221094"/>
                  </a:lnTo>
                  <a:lnTo>
                    <a:pt x="731176" y="206003"/>
                  </a:lnTo>
                  <a:lnTo>
                    <a:pt x="788616" y="170450"/>
                  </a:lnTo>
                  <a:lnTo>
                    <a:pt x="809244" y="129514"/>
                  </a:lnTo>
                  <a:lnTo>
                    <a:pt x="803948" y="108507"/>
                  </a:lnTo>
                  <a:lnTo>
                    <a:pt x="764081" y="69996"/>
                  </a:lnTo>
                  <a:lnTo>
                    <a:pt x="690733" y="37934"/>
                  </a:lnTo>
                  <a:lnTo>
                    <a:pt x="643587" y="24989"/>
                  </a:lnTo>
                  <a:lnTo>
                    <a:pt x="590570" y="14456"/>
                  </a:lnTo>
                  <a:lnTo>
                    <a:pt x="532514" y="6602"/>
                  </a:lnTo>
                  <a:lnTo>
                    <a:pt x="470254" y="1695"/>
                  </a:lnTo>
                  <a:lnTo>
                    <a:pt x="404622" y="0"/>
                  </a:lnTo>
                  <a:close/>
                </a:path>
              </a:pathLst>
            </a:custGeom>
            <a:solidFill>
              <a:srgbClr val="FF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867400" y="3000755"/>
              <a:ext cx="809625" cy="1036319"/>
            </a:xfrm>
            <a:custGeom>
              <a:avLst/>
              <a:gdLst/>
              <a:ahLst/>
              <a:cxnLst/>
              <a:rect l="l" t="t" r="r" b="b"/>
              <a:pathLst>
                <a:path w="809625" h="1036320">
                  <a:moveTo>
                    <a:pt x="809244" y="129514"/>
                  </a:moveTo>
                  <a:lnTo>
                    <a:pt x="788616" y="170450"/>
                  </a:lnTo>
                  <a:lnTo>
                    <a:pt x="731176" y="206003"/>
                  </a:lnTo>
                  <a:lnTo>
                    <a:pt x="690733" y="221094"/>
                  </a:lnTo>
                  <a:lnTo>
                    <a:pt x="643587" y="234039"/>
                  </a:lnTo>
                  <a:lnTo>
                    <a:pt x="590570" y="244572"/>
                  </a:lnTo>
                  <a:lnTo>
                    <a:pt x="532514" y="252426"/>
                  </a:lnTo>
                  <a:lnTo>
                    <a:pt x="470254" y="257334"/>
                  </a:lnTo>
                  <a:lnTo>
                    <a:pt x="404622" y="259029"/>
                  </a:lnTo>
                  <a:lnTo>
                    <a:pt x="338989" y="257334"/>
                  </a:lnTo>
                  <a:lnTo>
                    <a:pt x="276729" y="252426"/>
                  </a:lnTo>
                  <a:lnTo>
                    <a:pt x="218673" y="244572"/>
                  </a:lnTo>
                  <a:lnTo>
                    <a:pt x="165656" y="234039"/>
                  </a:lnTo>
                  <a:lnTo>
                    <a:pt x="118510" y="221094"/>
                  </a:lnTo>
                  <a:lnTo>
                    <a:pt x="78067" y="206003"/>
                  </a:lnTo>
                  <a:lnTo>
                    <a:pt x="20627" y="170450"/>
                  </a:lnTo>
                  <a:lnTo>
                    <a:pt x="0" y="129514"/>
                  </a:lnTo>
                  <a:lnTo>
                    <a:pt x="5295" y="108507"/>
                  </a:lnTo>
                  <a:lnTo>
                    <a:pt x="45162" y="69996"/>
                  </a:lnTo>
                  <a:lnTo>
                    <a:pt x="118510" y="37934"/>
                  </a:lnTo>
                  <a:lnTo>
                    <a:pt x="165656" y="24989"/>
                  </a:lnTo>
                  <a:lnTo>
                    <a:pt x="218673" y="14456"/>
                  </a:lnTo>
                  <a:lnTo>
                    <a:pt x="276729" y="6602"/>
                  </a:lnTo>
                  <a:lnTo>
                    <a:pt x="338989" y="1695"/>
                  </a:lnTo>
                  <a:lnTo>
                    <a:pt x="404622" y="0"/>
                  </a:lnTo>
                  <a:lnTo>
                    <a:pt x="470254" y="1695"/>
                  </a:lnTo>
                  <a:lnTo>
                    <a:pt x="532514" y="6602"/>
                  </a:lnTo>
                  <a:lnTo>
                    <a:pt x="590570" y="14456"/>
                  </a:lnTo>
                  <a:lnTo>
                    <a:pt x="643587" y="24989"/>
                  </a:lnTo>
                  <a:lnTo>
                    <a:pt x="690733" y="37934"/>
                  </a:lnTo>
                  <a:lnTo>
                    <a:pt x="731176" y="53026"/>
                  </a:lnTo>
                  <a:lnTo>
                    <a:pt x="788616" y="88578"/>
                  </a:lnTo>
                  <a:lnTo>
                    <a:pt x="809244" y="129514"/>
                  </a:lnTo>
                  <a:close/>
                </a:path>
                <a:path w="809625" h="1036320">
                  <a:moveTo>
                    <a:pt x="809244" y="129514"/>
                  </a:moveTo>
                  <a:lnTo>
                    <a:pt x="809244" y="906792"/>
                  </a:lnTo>
                  <a:lnTo>
                    <a:pt x="803948" y="927803"/>
                  </a:lnTo>
                  <a:lnTo>
                    <a:pt x="764081" y="966319"/>
                  </a:lnTo>
                  <a:lnTo>
                    <a:pt x="690733" y="998383"/>
                  </a:lnTo>
                  <a:lnTo>
                    <a:pt x="643587" y="1011329"/>
                  </a:lnTo>
                  <a:lnTo>
                    <a:pt x="590570" y="1021862"/>
                  </a:lnTo>
                  <a:lnTo>
                    <a:pt x="532514" y="1029716"/>
                  </a:lnTo>
                  <a:lnTo>
                    <a:pt x="470254" y="1034624"/>
                  </a:lnTo>
                  <a:lnTo>
                    <a:pt x="404622" y="1036319"/>
                  </a:lnTo>
                  <a:lnTo>
                    <a:pt x="338989" y="1034624"/>
                  </a:lnTo>
                  <a:lnTo>
                    <a:pt x="276729" y="1029716"/>
                  </a:lnTo>
                  <a:lnTo>
                    <a:pt x="218673" y="1021862"/>
                  </a:lnTo>
                  <a:lnTo>
                    <a:pt x="165656" y="1011329"/>
                  </a:lnTo>
                  <a:lnTo>
                    <a:pt x="118510" y="998383"/>
                  </a:lnTo>
                  <a:lnTo>
                    <a:pt x="78067" y="983291"/>
                  </a:lnTo>
                  <a:lnTo>
                    <a:pt x="20627" y="947734"/>
                  </a:lnTo>
                  <a:lnTo>
                    <a:pt x="0" y="906792"/>
                  </a:lnTo>
                  <a:lnTo>
                    <a:pt x="0" y="129514"/>
                  </a:lnTo>
                </a:path>
              </a:pathLst>
            </a:custGeom>
            <a:ln w="12192">
              <a:solidFill>
                <a:srgbClr val="81818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" name="object 14"/>
          <p:cNvGrpSpPr/>
          <p:nvPr/>
        </p:nvGrpSpPr>
        <p:grpSpPr>
          <a:xfrm>
            <a:off x="1249680" y="2892551"/>
            <a:ext cx="1697989" cy="1428115"/>
            <a:chOff x="1249680" y="2892551"/>
            <a:chExt cx="1697989" cy="1428115"/>
          </a:xfrm>
        </p:grpSpPr>
        <p:sp>
          <p:nvSpPr>
            <p:cNvPr id="15" name="object 15"/>
            <p:cNvSpPr/>
            <p:nvPr/>
          </p:nvSpPr>
          <p:spPr>
            <a:xfrm>
              <a:off x="1255776" y="2898647"/>
              <a:ext cx="1685925" cy="1416050"/>
            </a:xfrm>
            <a:custGeom>
              <a:avLst/>
              <a:gdLst/>
              <a:ahLst/>
              <a:cxnLst/>
              <a:rect l="l" t="t" r="r" b="b"/>
              <a:pathLst>
                <a:path w="1685925" h="1416050">
                  <a:moveTo>
                    <a:pt x="1449578" y="0"/>
                  </a:moveTo>
                  <a:lnTo>
                    <a:pt x="235965" y="0"/>
                  </a:lnTo>
                  <a:lnTo>
                    <a:pt x="188412" y="4793"/>
                  </a:lnTo>
                  <a:lnTo>
                    <a:pt x="144119" y="18542"/>
                  </a:lnTo>
                  <a:lnTo>
                    <a:pt x="104037" y="40297"/>
                  </a:lnTo>
                  <a:lnTo>
                    <a:pt x="69114" y="69110"/>
                  </a:lnTo>
                  <a:lnTo>
                    <a:pt x="40300" y="104032"/>
                  </a:lnTo>
                  <a:lnTo>
                    <a:pt x="18544" y="144114"/>
                  </a:lnTo>
                  <a:lnTo>
                    <a:pt x="4794" y="188408"/>
                  </a:lnTo>
                  <a:lnTo>
                    <a:pt x="0" y="235965"/>
                  </a:lnTo>
                  <a:lnTo>
                    <a:pt x="0" y="1179817"/>
                  </a:lnTo>
                  <a:lnTo>
                    <a:pt x="4794" y="1227375"/>
                  </a:lnTo>
                  <a:lnTo>
                    <a:pt x="18544" y="1271670"/>
                  </a:lnTo>
                  <a:lnTo>
                    <a:pt x="40300" y="1311755"/>
                  </a:lnTo>
                  <a:lnTo>
                    <a:pt x="69114" y="1346679"/>
                  </a:lnTo>
                  <a:lnTo>
                    <a:pt x="104037" y="1375494"/>
                  </a:lnTo>
                  <a:lnTo>
                    <a:pt x="144119" y="1397251"/>
                  </a:lnTo>
                  <a:lnTo>
                    <a:pt x="188412" y="1411001"/>
                  </a:lnTo>
                  <a:lnTo>
                    <a:pt x="235965" y="1415795"/>
                  </a:lnTo>
                  <a:lnTo>
                    <a:pt x="1449578" y="1415795"/>
                  </a:lnTo>
                  <a:lnTo>
                    <a:pt x="1497131" y="1411001"/>
                  </a:lnTo>
                  <a:lnTo>
                    <a:pt x="1541424" y="1397251"/>
                  </a:lnTo>
                  <a:lnTo>
                    <a:pt x="1581506" y="1375494"/>
                  </a:lnTo>
                  <a:lnTo>
                    <a:pt x="1616429" y="1346679"/>
                  </a:lnTo>
                  <a:lnTo>
                    <a:pt x="1645243" y="1311755"/>
                  </a:lnTo>
                  <a:lnTo>
                    <a:pt x="1666999" y="1271670"/>
                  </a:lnTo>
                  <a:lnTo>
                    <a:pt x="1680749" y="1227375"/>
                  </a:lnTo>
                  <a:lnTo>
                    <a:pt x="1685544" y="1179817"/>
                  </a:lnTo>
                  <a:lnTo>
                    <a:pt x="1685544" y="235965"/>
                  </a:lnTo>
                  <a:lnTo>
                    <a:pt x="1680749" y="188408"/>
                  </a:lnTo>
                  <a:lnTo>
                    <a:pt x="1666999" y="144114"/>
                  </a:lnTo>
                  <a:lnTo>
                    <a:pt x="1645243" y="104032"/>
                  </a:lnTo>
                  <a:lnTo>
                    <a:pt x="1616429" y="69110"/>
                  </a:lnTo>
                  <a:lnTo>
                    <a:pt x="1581506" y="40297"/>
                  </a:lnTo>
                  <a:lnTo>
                    <a:pt x="1541424" y="18542"/>
                  </a:lnTo>
                  <a:lnTo>
                    <a:pt x="1497131" y="4793"/>
                  </a:lnTo>
                  <a:lnTo>
                    <a:pt x="144957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255776" y="2898647"/>
              <a:ext cx="1685925" cy="1416050"/>
            </a:xfrm>
            <a:custGeom>
              <a:avLst/>
              <a:gdLst/>
              <a:ahLst/>
              <a:cxnLst/>
              <a:rect l="l" t="t" r="r" b="b"/>
              <a:pathLst>
                <a:path w="1685925" h="1416050">
                  <a:moveTo>
                    <a:pt x="0" y="235965"/>
                  </a:moveTo>
                  <a:lnTo>
                    <a:pt x="4794" y="188408"/>
                  </a:lnTo>
                  <a:lnTo>
                    <a:pt x="18544" y="144114"/>
                  </a:lnTo>
                  <a:lnTo>
                    <a:pt x="40300" y="104032"/>
                  </a:lnTo>
                  <a:lnTo>
                    <a:pt x="69114" y="69110"/>
                  </a:lnTo>
                  <a:lnTo>
                    <a:pt x="104037" y="40297"/>
                  </a:lnTo>
                  <a:lnTo>
                    <a:pt x="144119" y="18542"/>
                  </a:lnTo>
                  <a:lnTo>
                    <a:pt x="188412" y="4793"/>
                  </a:lnTo>
                  <a:lnTo>
                    <a:pt x="235965" y="0"/>
                  </a:lnTo>
                  <a:lnTo>
                    <a:pt x="1449578" y="0"/>
                  </a:lnTo>
                  <a:lnTo>
                    <a:pt x="1497131" y="4793"/>
                  </a:lnTo>
                  <a:lnTo>
                    <a:pt x="1541424" y="18542"/>
                  </a:lnTo>
                  <a:lnTo>
                    <a:pt x="1581506" y="40297"/>
                  </a:lnTo>
                  <a:lnTo>
                    <a:pt x="1616429" y="69110"/>
                  </a:lnTo>
                  <a:lnTo>
                    <a:pt x="1645243" y="104032"/>
                  </a:lnTo>
                  <a:lnTo>
                    <a:pt x="1666999" y="144114"/>
                  </a:lnTo>
                  <a:lnTo>
                    <a:pt x="1680749" y="188408"/>
                  </a:lnTo>
                  <a:lnTo>
                    <a:pt x="1685544" y="235965"/>
                  </a:lnTo>
                  <a:lnTo>
                    <a:pt x="1685544" y="1179817"/>
                  </a:lnTo>
                  <a:lnTo>
                    <a:pt x="1680749" y="1227375"/>
                  </a:lnTo>
                  <a:lnTo>
                    <a:pt x="1666999" y="1271670"/>
                  </a:lnTo>
                  <a:lnTo>
                    <a:pt x="1645243" y="1311755"/>
                  </a:lnTo>
                  <a:lnTo>
                    <a:pt x="1616429" y="1346679"/>
                  </a:lnTo>
                  <a:lnTo>
                    <a:pt x="1581506" y="1375494"/>
                  </a:lnTo>
                  <a:lnTo>
                    <a:pt x="1541424" y="1397251"/>
                  </a:lnTo>
                  <a:lnTo>
                    <a:pt x="1497131" y="1411001"/>
                  </a:lnTo>
                  <a:lnTo>
                    <a:pt x="1449578" y="1415795"/>
                  </a:lnTo>
                  <a:lnTo>
                    <a:pt x="235965" y="1415795"/>
                  </a:lnTo>
                  <a:lnTo>
                    <a:pt x="188412" y="1411001"/>
                  </a:lnTo>
                  <a:lnTo>
                    <a:pt x="144119" y="1397251"/>
                  </a:lnTo>
                  <a:lnTo>
                    <a:pt x="104037" y="1375494"/>
                  </a:lnTo>
                  <a:lnTo>
                    <a:pt x="69114" y="1346679"/>
                  </a:lnTo>
                  <a:lnTo>
                    <a:pt x="40300" y="1311755"/>
                  </a:lnTo>
                  <a:lnTo>
                    <a:pt x="18544" y="1271670"/>
                  </a:lnTo>
                  <a:lnTo>
                    <a:pt x="4794" y="1227375"/>
                  </a:lnTo>
                  <a:lnTo>
                    <a:pt x="0" y="1179817"/>
                  </a:lnTo>
                  <a:lnTo>
                    <a:pt x="0" y="235965"/>
                  </a:lnTo>
                  <a:close/>
                </a:path>
              </a:pathLst>
            </a:custGeom>
            <a:ln w="12192">
              <a:solidFill>
                <a:srgbClr val="81818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947672" y="3037331"/>
              <a:ext cx="355600" cy="1100455"/>
            </a:xfrm>
            <a:custGeom>
              <a:avLst/>
              <a:gdLst/>
              <a:ahLst/>
              <a:cxnLst/>
              <a:rect l="l" t="t" r="r" b="b"/>
              <a:pathLst>
                <a:path w="355600" h="1100454">
                  <a:moveTo>
                    <a:pt x="355092" y="0"/>
                  </a:moveTo>
                  <a:lnTo>
                    <a:pt x="0" y="115912"/>
                  </a:lnTo>
                  <a:lnTo>
                    <a:pt x="0" y="916152"/>
                  </a:lnTo>
                  <a:lnTo>
                    <a:pt x="355092" y="1100328"/>
                  </a:lnTo>
                  <a:lnTo>
                    <a:pt x="355092" y="0"/>
                  </a:lnTo>
                  <a:close/>
                </a:path>
              </a:pathLst>
            </a:custGeom>
            <a:solidFill>
              <a:srgbClr val="0099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947672" y="3037331"/>
              <a:ext cx="355600" cy="1100455"/>
            </a:xfrm>
            <a:custGeom>
              <a:avLst/>
              <a:gdLst/>
              <a:ahLst/>
              <a:cxnLst/>
              <a:rect l="l" t="t" r="r" b="b"/>
              <a:pathLst>
                <a:path w="355600" h="1100454">
                  <a:moveTo>
                    <a:pt x="0" y="115912"/>
                  </a:moveTo>
                  <a:lnTo>
                    <a:pt x="0" y="916152"/>
                  </a:lnTo>
                  <a:lnTo>
                    <a:pt x="355092" y="1100328"/>
                  </a:lnTo>
                  <a:lnTo>
                    <a:pt x="355092" y="0"/>
                  </a:lnTo>
                  <a:lnTo>
                    <a:pt x="0" y="115912"/>
                  </a:lnTo>
                  <a:close/>
                </a:path>
              </a:pathLst>
            </a:custGeom>
            <a:ln w="12192">
              <a:solidFill>
                <a:srgbClr val="81818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298191" y="3034283"/>
              <a:ext cx="123825" cy="1100455"/>
            </a:xfrm>
            <a:custGeom>
              <a:avLst/>
              <a:gdLst/>
              <a:ahLst/>
              <a:cxnLst/>
              <a:rect l="l" t="t" r="r" b="b"/>
              <a:pathLst>
                <a:path w="123825" h="1100454">
                  <a:moveTo>
                    <a:pt x="0" y="0"/>
                  </a:moveTo>
                  <a:lnTo>
                    <a:pt x="2108" y="1100328"/>
                  </a:lnTo>
                  <a:lnTo>
                    <a:pt x="123444" y="995540"/>
                  </a:lnTo>
                  <a:lnTo>
                    <a:pt x="123444" y="1450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7F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2298191" y="3034283"/>
              <a:ext cx="123825" cy="1100455"/>
            </a:xfrm>
            <a:custGeom>
              <a:avLst/>
              <a:gdLst/>
              <a:ahLst/>
              <a:cxnLst/>
              <a:rect l="l" t="t" r="r" b="b"/>
              <a:pathLst>
                <a:path w="123825" h="1100454">
                  <a:moveTo>
                    <a:pt x="0" y="0"/>
                  </a:moveTo>
                  <a:lnTo>
                    <a:pt x="2108" y="1100328"/>
                  </a:lnTo>
                  <a:lnTo>
                    <a:pt x="123444" y="995540"/>
                  </a:lnTo>
                  <a:lnTo>
                    <a:pt x="123444" y="145034"/>
                  </a:lnTo>
                  <a:lnTo>
                    <a:pt x="0" y="0"/>
                  </a:lnTo>
                  <a:close/>
                </a:path>
              </a:pathLst>
            </a:custGeom>
            <a:ln w="12192">
              <a:solidFill>
                <a:srgbClr val="81818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644396" y="3467976"/>
              <a:ext cx="472440" cy="528320"/>
            </a:xfrm>
            <a:custGeom>
              <a:avLst/>
              <a:gdLst/>
              <a:ahLst/>
              <a:cxnLst/>
              <a:rect l="l" t="t" r="r" b="b"/>
              <a:pathLst>
                <a:path w="472439" h="528320">
                  <a:moveTo>
                    <a:pt x="472440" y="0"/>
                  </a:moveTo>
                  <a:lnTo>
                    <a:pt x="440187" y="38135"/>
                  </a:lnTo>
                  <a:lnTo>
                    <a:pt x="403250" y="53425"/>
                  </a:lnTo>
                  <a:lnTo>
                    <a:pt x="355441" y="65238"/>
                  </a:lnTo>
                  <a:lnTo>
                    <a:pt x="299014" y="72853"/>
                  </a:lnTo>
                  <a:lnTo>
                    <a:pt x="236220" y="75552"/>
                  </a:lnTo>
                  <a:lnTo>
                    <a:pt x="173421" y="72853"/>
                  </a:lnTo>
                  <a:lnTo>
                    <a:pt x="116992" y="65238"/>
                  </a:lnTo>
                  <a:lnTo>
                    <a:pt x="69184" y="53425"/>
                  </a:lnTo>
                  <a:lnTo>
                    <a:pt x="32249" y="38135"/>
                  </a:lnTo>
                  <a:lnTo>
                    <a:pt x="0" y="0"/>
                  </a:lnTo>
                  <a:lnTo>
                    <a:pt x="0" y="452386"/>
                  </a:lnTo>
                  <a:lnTo>
                    <a:pt x="32249" y="490525"/>
                  </a:lnTo>
                  <a:lnTo>
                    <a:pt x="69184" y="505818"/>
                  </a:lnTo>
                  <a:lnTo>
                    <a:pt x="116992" y="517634"/>
                  </a:lnTo>
                  <a:lnTo>
                    <a:pt x="173421" y="525252"/>
                  </a:lnTo>
                  <a:lnTo>
                    <a:pt x="236220" y="527951"/>
                  </a:lnTo>
                  <a:lnTo>
                    <a:pt x="299014" y="525252"/>
                  </a:lnTo>
                  <a:lnTo>
                    <a:pt x="355441" y="517634"/>
                  </a:lnTo>
                  <a:lnTo>
                    <a:pt x="403250" y="505818"/>
                  </a:lnTo>
                  <a:lnTo>
                    <a:pt x="440187" y="490525"/>
                  </a:lnTo>
                  <a:lnTo>
                    <a:pt x="472440" y="452386"/>
                  </a:lnTo>
                  <a:lnTo>
                    <a:pt x="47244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644396" y="3392423"/>
              <a:ext cx="472440" cy="151130"/>
            </a:xfrm>
            <a:custGeom>
              <a:avLst/>
              <a:gdLst/>
              <a:ahLst/>
              <a:cxnLst/>
              <a:rect l="l" t="t" r="r" b="b"/>
              <a:pathLst>
                <a:path w="472439" h="151129">
                  <a:moveTo>
                    <a:pt x="236220" y="0"/>
                  </a:moveTo>
                  <a:lnTo>
                    <a:pt x="173421" y="2698"/>
                  </a:lnTo>
                  <a:lnTo>
                    <a:pt x="116992" y="10313"/>
                  </a:lnTo>
                  <a:lnTo>
                    <a:pt x="69184" y="22126"/>
                  </a:lnTo>
                  <a:lnTo>
                    <a:pt x="32249" y="37417"/>
                  </a:lnTo>
                  <a:lnTo>
                    <a:pt x="0" y="75552"/>
                  </a:lnTo>
                  <a:lnTo>
                    <a:pt x="8437" y="95639"/>
                  </a:lnTo>
                  <a:lnTo>
                    <a:pt x="69184" y="128978"/>
                  </a:lnTo>
                  <a:lnTo>
                    <a:pt x="116992" y="140790"/>
                  </a:lnTo>
                  <a:lnTo>
                    <a:pt x="173421" y="148406"/>
                  </a:lnTo>
                  <a:lnTo>
                    <a:pt x="236220" y="151104"/>
                  </a:lnTo>
                  <a:lnTo>
                    <a:pt x="299014" y="148406"/>
                  </a:lnTo>
                  <a:lnTo>
                    <a:pt x="355441" y="140790"/>
                  </a:lnTo>
                  <a:lnTo>
                    <a:pt x="403250" y="128978"/>
                  </a:lnTo>
                  <a:lnTo>
                    <a:pt x="440187" y="113687"/>
                  </a:lnTo>
                  <a:lnTo>
                    <a:pt x="472440" y="75552"/>
                  </a:lnTo>
                  <a:lnTo>
                    <a:pt x="464001" y="55465"/>
                  </a:lnTo>
                  <a:lnTo>
                    <a:pt x="403250" y="22126"/>
                  </a:lnTo>
                  <a:lnTo>
                    <a:pt x="355441" y="10313"/>
                  </a:lnTo>
                  <a:lnTo>
                    <a:pt x="299014" y="2698"/>
                  </a:lnTo>
                  <a:lnTo>
                    <a:pt x="236220" y="0"/>
                  </a:lnTo>
                  <a:close/>
                </a:path>
              </a:pathLst>
            </a:custGeom>
            <a:solidFill>
              <a:srgbClr val="FF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644396" y="3392423"/>
              <a:ext cx="472440" cy="603885"/>
            </a:xfrm>
            <a:custGeom>
              <a:avLst/>
              <a:gdLst/>
              <a:ahLst/>
              <a:cxnLst/>
              <a:rect l="l" t="t" r="r" b="b"/>
              <a:pathLst>
                <a:path w="472439" h="603885">
                  <a:moveTo>
                    <a:pt x="472439" y="75552"/>
                  </a:moveTo>
                  <a:lnTo>
                    <a:pt x="440190" y="113687"/>
                  </a:lnTo>
                  <a:lnTo>
                    <a:pt x="403255" y="128978"/>
                  </a:lnTo>
                  <a:lnTo>
                    <a:pt x="355447" y="140790"/>
                  </a:lnTo>
                  <a:lnTo>
                    <a:pt x="299018" y="148406"/>
                  </a:lnTo>
                  <a:lnTo>
                    <a:pt x="236219" y="151104"/>
                  </a:lnTo>
                  <a:lnTo>
                    <a:pt x="173425" y="148406"/>
                  </a:lnTo>
                  <a:lnTo>
                    <a:pt x="116998" y="140790"/>
                  </a:lnTo>
                  <a:lnTo>
                    <a:pt x="69189" y="128978"/>
                  </a:lnTo>
                  <a:lnTo>
                    <a:pt x="32252" y="113687"/>
                  </a:lnTo>
                  <a:lnTo>
                    <a:pt x="0" y="75552"/>
                  </a:lnTo>
                  <a:lnTo>
                    <a:pt x="8438" y="55465"/>
                  </a:lnTo>
                  <a:lnTo>
                    <a:pt x="69189" y="22126"/>
                  </a:lnTo>
                  <a:lnTo>
                    <a:pt x="116998" y="10313"/>
                  </a:lnTo>
                  <a:lnTo>
                    <a:pt x="173425" y="2698"/>
                  </a:lnTo>
                  <a:lnTo>
                    <a:pt x="236219" y="0"/>
                  </a:lnTo>
                  <a:lnTo>
                    <a:pt x="299018" y="2698"/>
                  </a:lnTo>
                  <a:lnTo>
                    <a:pt x="355447" y="10313"/>
                  </a:lnTo>
                  <a:lnTo>
                    <a:pt x="403255" y="22126"/>
                  </a:lnTo>
                  <a:lnTo>
                    <a:pt x="440190" y="37417"/>
                  </a:lnTo>
                  <a:lnTo>
                    <a:pt x="472439" y="75552"/>
                  </a:lnTo>
                  <a:close/>
                </a:path>
                <a:path w="472439" h="603885">
                  <a:moveTo>
                    <a:pt x="472439" y="75552"/>
                  </a:moveTo>
                  <a:lnTo>
                    <a:pt x="472439" y="527939"/>
                  </a:lnTo>
                  <a:lnTo>
                    <a:pt x="464002" y="548026"/>
                  </a:lnTo>
                  <a:lnTo>
                    <a:pt x="403255" y="581371"/>
                  </a:lnTo>
                  <a:lnTo>
                    <a:pt x="355447" y="593186"/>
                  </a:lnTo>
                  <a:lnTo>
                    <a:pt x="299018" y="600804"/>
                  </a:lnTo>
                  <a:lnTo>
                    <a:pt x="236219" y="603504"/>
                  </a:lnTo>
                  <a:lnTo>
                    <a:pt x="173425" y="600804"/>
                  </a:lnTo>
                  <a:lnTo>
                    <a:pt x="116998" y="593186"/>
                  </a:lnTo>
                  <a:lnTo>
                    <a:pt x="69189" y="581371"/>
                  </a:lnTo>
                  <a:lnTo>
                    <a:pt x="32252" y="566077"/>
                  </a:lnTo>
                  <a:lnTo>
                    <a:pt x="0" y="527939"/>
                  </a:lnTo>
                  <a:lnTo>
                    <a:pt x="0" y="75552"/>
                  </a:lnTo>
                </a:path>
              </a:pathLst>
            </a:custGeom>
            <a:ln w="12192">
              <a:solidFill>
                <a:srgbClr val="81818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1691639" y="4353052"/>
            <a:ext cx="7854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Times New Roman"/>
                <a:cs typeface="Times New Roman"/>
              </a:rPr>
              <a:t>I</a:t>
            </a:r>
            <a:r>
              <a:rPr sz="2400" spc="-20" dirty="0">
                <a:latin typeface="Times New Roman"/>
                <a:cs typeface="Times New Roman"/>
              </a:rPr>
              <a:t>m</a:t>
            </a:r>
            <a:r>
              <a:rPr sz="2400" dirty="0">
                <a:latin typeface="Times New Roman"/>
                <a:cs typeface="Times New Roman"/>
              </a:rPr>
              <a:t>age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140777" y="2460752"/>
            <a:ext cx="9575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Times New Roman"/>
                <a:cs typeface="Times New Roman"/>
              </a:rPr>
              <a:t>Output: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731952" y="4573714"/>
            <a:ext cx="8223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Times New Roman"/>
                <a:cs typeface="Times New Roman"/>
              </a:rPr>
              <a:t>Model</a:t>
            </a:r>
            <a:endParaRPr sz="2400">
              <a:latin typeface="Times New Roman"/>
              <a:cs typeface="Times New Roman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3340353" y="1939798"/>
            <a:ext cx="2397760" cy="3292475"/>
            <a:chOff x="3340353" y="1939798"/>
            <a:chExt cx="2397760" cy="3292475"/>
          </a:xfrm>
        </p:grpSpPr>
        <p:sp>
          <p:nvSpPr>
            <p:cNvPr id="28" name="object 28"/>
            <p:cNvSpPr/>
            <p:nvPr/>
          </p:nvSpPr>
          <p:spPr>
            <a:xfrm>
              <a:off x="4332731" y="1946148"/>
              <a:ext cx="1399540" cy="3270885"/>
            </a:xfrm>
            <a:custGeom>
              <a:avLst/>
              <a:gdLst/>
              <a:ahLst/>
              <a:cxnLst/>
              <a:rect l="l" t="t" r="r" b="b"/>
              <a:pathLst>
                <a:path w="1399539" h="3270885">
                  <a:moveTo>
                    <a:pt x="1399032" y="0"/>
                  </a:moveTo>
                  <a:lnTo>
                    <a:pt x="7924" y="447713"/>
                  </a:lnTo>
                  <a:lnTo>
                    <a:pt x="0" y="2597353"/>
                  </a:lnTo>
                  <a:lnTo>
                    <a:pt x="1399032" y="3270504"/>
                  </a:lnTo>
                  <a:lnTo>
                    <a:pt x="1399032" y="0"/>
                  </a:lnTo>
                  <a:close/>
                </a:path>
              </a:pathLst>
            </a:custGeom>
            <a:solidFill>
              <a:srgbClr val="F0F0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4332731" y="1946148"/>
              <a:ext cx="1399540" cy="3270885"/>
            </a:xfrm>
            <a:custGeom>
              <a:avLst/>
              <a:gdLst/>
              <a:ahLst/>
              <a:cxnLst/>
              <a:rect l="l" t="t" r="r" b="b"/>
              <a:pathLst>
                <a:path w="1399539" h="3270885">
                  <a:moveTo>
                    <a:pt x="7924" y="447713"/>
                  </a:moveTo>
                  <a:lnTo>
                    <a:pt x="1399032" y="0"/>
                  </a:lnTo>
                  <a:lnTo>
                    <a:pt x="1399032" y="3270504"/>
                  </a:lnTo>
                  <a:lnTo>
                    <a:pt x="0" y="2597353"/>
                  </a:lnTo>
                  <a:lnTo>
                    <a:pt x="7924" y="447713"/>
                  </a:lnTo>
                  <a:close/>
                </a:path>
              </a:pathLst>
            </a:custGeom>
            <a:ln w="12191">
              <a:solidFill>
                <a:srgbClr val="81818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3346703" y="2386584"/>
              <a:ext cx="1003300" cy="1077595"/>
            </a:xfrm>
            <a:custGeom>
              <a:avLst/>
              <a:gdLst/>
              <a:ahLst/>
              <a:cxnLst/>
              <a:rect l="l" t="t" r="r" b="b"/>
              <a:pathLst>
                <a:path w="1003300" h="1077595">
                  <a:moveTo>
                    <a:pt x="1002791" y="0"/>
                  </a:moveTo>
                  <a:lnTo>
                    <a:pt x="0" y="1077468"/>
                  </a:lnTo>
                </a:path>
              </a:pathLst>
            </a:custGeom>
            <a:ln w="12192">
              <a:solidFill>
                <a:srgbClr val="81818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3372611" y="3480816"/>
              <a:ext cx="2359660" cy="1744980"/>
            </a:xfrm>
            <a:custGeom>
              <a:avLst/>
              <a:gdLst/>
              <a:ahLst/>
              <a:cxnLst/>
              <a:rect l="l" t="t" r="r" b="b"/>
              <a:pathLst>
                <a:path w="2359660" h="1744979">
                  <a:moveTo>
                    <a:pt x="2359152" y="1744980"/>
                  </a:moveTo>
                  <a:lnTo>
                    <a:pt x="0" y="0"/>
                  </a:lnTo>
                </a:path>
              </a:pathLst>
            </a:custGeom>
            <a:ln w="12192">
              <a:solidFill>
                <a:srgbClr val="81818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3363467" y="3464052"/>
              <a:ext cx="986155" cy="1079500"/>
            </a:xfrm>
            <a:custGeom>
              <a:avLst/>
              <a:gdLst/>
              <a:ahLst/>
              <a:cxnLst/>
              <a:rect l="l" t="t" r="r" b="b"/>
              <a:pathLst>
                <a:path w="986154" h="1079500">
                  <a:moveTo>
                    <a:pt x="986027" y="1078992"/>
                  </a:moveTo>
                  <a:lnTo>
                    <a:pt x="0" y="0"/>
                  </a:lnTo>
                </a:path>
              </a:pathLst>
            </a:custGeom>
            <a:ln w="12192">
              <a:solidFill>
                <a:srgbClr val="81818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3363467" y="1946148"/>
              <a:ext cx="2368550" cy="1510665"/>
            </a:xfrm>
            <a:custGeom>
              <a:avLst/>
              <a:gdLst/>
              <a:ahLst/>
              <a:cxnLst/>
              <a:rect l="l" t="t" r="r" b="b"/>
              <a:pathLst>
                <a:path w="2368550" h="1510664">
                  <a:moveTo>
                    <a:pt x="2368295" y="0"/>
                  </a:moveTo>
                  <a:lnTo>
                    <a:pt x="0" y="1510284"/>
                  </a:lnTo>
                </a:path>
              </a:pathLst>
            </a:custGeom>
            <a:ln w="12192">
              <a:solidFill>
                <a:srgbClr val="81818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3560127" y="4764214"/>
            <a:ext cx="117919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Times New Roman"/>
                <a:cs typeface="Times New Roman"/>
              </a:rPr>
              <a:t>S</a:t>
            </a:r>
            <a:r>
              <a:rPr sz="2400" dirty="0">
                <a:latin typeface="Times New Roman"/>
                <a:cs typeface="Times New Roman"/>
              </a:rPr>
              <a:t>ynthe</a:t>
            </a:r>
            <a:r>
              <a:rPr sz="2400" spc="5" dirty="0">
                <a:latin typeface="Times New Roman"/>
                <a:cs typeface="Times New Roman"/>
              </a:rPr>
              <a:t>ti</a:t>
            </a:r>
            <a:r>
              <a:rPr sz="2400" dirty="0">
                <a:latin typeface="Times New Roman"/>
                <a:cs typeface="Times New Roman"/>
              </a:rPr>
              <a:t>c  </a:t>
            </a:r>
            <a:r>
              <a:rPr sz="2400" spc="-5" dirty="0">
                <a:latin typeface="Times New Roman"/>
                <a:cs typeface="Times New Roman"/>
              </a:rPr>
              <a:t>Camera</a:t>
            </a:r>
            <a:endParaRPr sz="2400">
              <a:latin typeface="Times New Roman"/>
              <a:cs typeface="Times New Roman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3348228" y="1741932"/>
            <a:ext cx="3317875" cy="2590800"/>
            <a:chOff x="3348228" y="1741932"/>
            <a:chExt cx="3317875" cy="2590800"/>
          </a:xfrm>
        </p:grpSpPr>
        <p:sp>
          <p:nvSpPr>
            <p:cNvPr id="36" name="object 36"/>
            <p:cNvSpPr/>
            <p:nvPr/>
          </p:nvSpPr>
          <p:spPr>
            <a:xfrm>
              <a:off x="4948428" y="2796540"/>
              <a:ext cx="355600" cy="1530350"/>
            </a:xfrm>
            <a:custGeom>
              <a:avLst/>
              <a:gdLst/>
              <a:ahLst/>
              <a:cxnLst/>
              <a:rect l="l" t="t" r="r" b="b"/>
              <a:pathLst>
                <a:path w="355600" h="1530350">
                  <a:moveTo>
                    <a:pt x="355092" y="0"/>
                  </a:moveTo>
                  <a:lnTo>
                    <a:pt x="0" y="152526"/>
                  </a:lnTo>
                  <a:lnTo>
                    <a:pt x="7924" y="1291755"/>
                  </a:lnTo>
                  <a:lnTo>
                    <a:pt x="355092" y="1530095"/>
                  </a:lnTo>
                  <a:lnTo>
                    <a:pt x="355092" y="0"/>
                  </a:lnTo>
                  <a:close/>
                </a:path>
              </a:pathLst>
            </a:custGeom>
            <a:solidFill>
              <a:srgbClr val="0099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4948428" y="2796540"/>
              <a:ext cx="355600" cy="1530350"/>
            </a:xfrm>
            <a:custGeom>
              <a:avLst/>
              <a:gdLst/>
              <a:ahLst/>
              <a:cxnLst/>
              <a:rect l="l" t="t" r="r" b="b"/>
              <a:pathLst>
                <a:path w="355600" h="1530350">
                  <a:moveTo>
                    <a:pt x="0" y="152526"/>
                  </a:moveTo>
                  <a:lnTo>
                    <a:pt x="7924" y="1291755"/>
                  </a:lnTo>
                  <a:lnTo>
                    <a:pt x="355092" y="1530095"/>
                  </a:lnTo>
                  <a:lnTo>
                    <a:pt x="355092" y="0"/>
                  </a:lnTo>
                  <a:lnTo>
                    <a:pt x="0" y="152526"/>
                  </a:lnTo>
                  <a:close/>
                </a:path>
              </a:pathLst>
            </a:custGeom>
            <a:ln w="12192">
              <a:solidFill>
                <a:srgbClr val="81818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5298948" y="2791968"/>
              <a:ext cx="140335" cy="1529080"/>
            </a:xfrm>
            <a:custGeom>
              <a:avLst/>
              <a:gdLst/>
              <a:ahLst/>
              <a:cxnLst/>
              <a:rect l="l" t="t" r="r" b="b"/>
              <a:pathLst>
                <a:path w="140335" h="1529079">
                  <a:moveTo>
                    <a:pt x="0" y="0"/>
                  </a:moveTo>
                  <a:lnTo>
                    <a:pt x="2400" y="1528572"/>
                  </a:lnTo>
                  <a:lnTo>
                    <a:pt x="140208" y="1382991"/>
                  </a:lnTo>
                  <a:lnTo>
                    <a:pt x="140208" y="2014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7F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5298948" y="2791968"/>
              <a:ext cx="140335" cy="1529080"/>
            </a:xfrm>
            <a:custGeom>
              <a:avLst/>
              <a:gdLst/>
              <a:ahLst/>
              <a:cxnLst/>
              <a:rect l="l" t="t" r="r" b="b"/>
              <a:pathLst>
                <a:path w="140335" h="1529079">
                  <a:moveTo>
                    <a:pt x="0" y="0"/>
                  </a:moveTo>
                  <a:lnTo>
                    <a:pt x="2400" y="1528572"/>
                  </a:lnTo>
                  <a:lnTo>
                    <a:pt x="140208" y="1382991"/>
                  </a:lnTo>
                  <a:lnTo>
                    <a:pt x="140208" y="201485"/>
                  </a:lnTo>
                  <a:lnTo>
                    <a:pt x="0" y="0"/>
                  </a:lnTo>
                  <a:close/>
                </a:path>
              </a:pathLst>
            </a:custGeom>
            <a:ln w="12191">
              <a:solidFill>
                <a:srgbClr val="81818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4660392" y="3337090"/>
              <a:ext cx="548640" cy="751840"/>
            </a:xfrm>
            <a:custGeom>
              <a:avLst/>
              <a:gdLst/>
              <a:ahLst/>
              <a:cxnLst/>
              <a:rect l="l" t="t" r="r" b="b"/>
              <a:pathLst>
                <a:path w="548639" h="751839">
                  <a:moveTo>
                    <a:pt x="548640" y="0"/>
                  </a:moveTo>
                  <a:lnTo>
                    <a:pt x="520757" y="47378"/>
                  </a:lnTo>
                  <a:lnTo>
                    <a:pt x="445891" y="84066"/>
                  </a:lnTo>
                  <a:lnTo>
                    <a:pt x="394957" y="96783"/>
                  </a:lnTo>
                  <a:lnTo>
                    <a:pt x="337217" y="104888"/>
                  </a:lnTo>
                  <a:lnTo>
                    <a:pt x="274320" y="107734"/>
                  </a:lnTo>
                  <a:lnTo>
                    <a:pt x="211422" y="104888"/>
                  </a:lnTo>
                  <a:lnTo>
                    <a:pt x="153682" y="96783"/>
                  </a:lnTo>
                  <a:lnTo>
                    <a:pt x="102748" y="84066"/>
                  </a:lnTo>
                  <a:lnTo>
                    <a:pt x="60266" y="67382"/>
                  </a:lnTo>
                  <a:lnTo>
                    <a:pt x="7245" y="24702"/>
                  </a:lnTo>
                  <a:lnTo>
                    <a:pt x="0" y="0"/>
                  </a:lnTo>
                  <a:lnTo>
                    <a:pt x="0" y="644055"/>
                  </a:lnTo>
                  <a:lnTo>
                    <a:pt x="27882" y="691436"/>
                  </a:lnTo>
                  <a:lnTo>
                    <a:pt x="102748" y="728128"/>
                  </a:lnTo>
                  <a:lnTo>
                    <a:pt x="153682" y="740849"/>
                  </a:lnTo>
                  <a:lnTo>
                    <a:pt x="211422" y="748955"/>
                  </a:lnTo>
                  <a:lnTo>
                    <a:pt x="274320" y="751801"/>
                  </a:lnTo>
                  <a:lnTo>
                    <a:pt x="337217" y="748955"/>
                  </a:lnTo>
                  <a:lnTo>
                    <a:pt x="394957" y="740849"/>
                  </a:lnTo>
                  <a:lnTo>
                    <a:pt x="445891" y="728128"/>
                  </a:lnTo>
                  <a:lnTo>
                    <a:pt x="488373" y="711442"/>
                  </a:lnTo>
                  <a:lnTo>
                    <a:pt x="541394" y="668758"/>
                  </a:lnTo>
                  <a:lnTo>
                    <a:pt x="548640" y="644055"/>
                  </a:lnTo>
                  <a:lnTo>
                    <a:pt x="54864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4660392" y="3229356"/>
              <a:ext cx="548640" cy="215900"/>
            </a:xfrm>
            <a:custGeom>
              <a:avLst/>
              <a:gdLst/>
              <a:ahLst/>
              <a:cxnLst/>
              <a:rect l="l" t="t" r="r" b="b"/>
              <a:pathLst>
                <a:path w="548639" h="215900">
                  <a:moveTo>
                    <a:pt x="274320" y="0"/>
                  </a:moveTo>
                  <a:lnTo>
                    <a:pt x="211422" y="2845"/>
                  </a:lnTo>
                  <a:lnTo>
                    <a:pt x="153682" y="10950"/>
                  </a:lnTo>
                  <a:lnTo>
                    <a:pt x="102748" y="23668"/>
                  </a:lnTo>
                  <a:lnTo>
                    <a:pt x="60266" y="40352"/>
                  </a:lnTo>
                  <a:lnTo>
                    <a:pt x="7245" y="83031"/>
                  </a:lnTo>
                  <a:lnTo>
                    <a:pt x="0" y="107734"/>
                  </a:lnTo>
                  <a:lnTo>
                    <a:pt x="7245" y="132436"/>
                  </a:lnTo>
                  <a:lnTo>
                    <a:pt x="60266" y="175116"/>
                  </a:lnTo>
                  <a:lnTo>
                    <a:pt x="102748" y="191800"/>
                  </a:lnTo>
                  <a:lnTo>
                    <a:pt x="153682" y="204517"/>
                  </a:lnTo>
                  <a:lnTo>
                    <a:pt x="211422" y="212622"/>
                  </a:lnTo>
                  <a:lnTo>
                    <a:pt x="274320" y="215468"/>
                  </a:lnTo>
                  <a:lnTo>
                    <a:pt x="337217" y="212622"/>
                  </a:lnTo>
                  <a:lnTo>
                    <a:pt x="394957" y="204517"/>
                  </a:lnTo>
                  <a:lnTo>
                    <a:pt x="445891" y="191800"/>
                  </a:lnTo>
                  <a:lnTo>
                    <a:pt x="488373" y="175116"/>
                  </a:lnTo>
                  <a:lnTo>
                    <a:pt x="541394" y="132436"/>
                  </a:lnTo>
                  <a:lnTo>
                    <a:pt x="548640" y="107734"/>
                  </a:lnTo>
                  <a:lnTo>
                    <a:pt x="541394" y="83031"/>
                  </a:lnTo>
                  <a:lnTo>
                    <a:pt x="488373" y="40352"/>
                  </a:lnTo>
                  <a:lnTo>
                    <a:pt x="445891" y="23668"/>
                  </a:lnTo>
                  <a:lnTo>
                    <a:pt x="394957" y="10950"/>
                  </a:lnTo>
                  <a:lnTo>
                    <a:pt x="337217" y="2845"/>
                  </a:lnTo>
                  <a:lnTo>
                    <a:pt x="274320" y="0"/>
                  </a:lnTo>
                  <a:close/>
                </a:path>
              </a:pathLst>
            </a:custGeom>
            <a:solidFill>
              <a:srgbClr val="FF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4660392" y="3229356"/>
              <a:ext cx="548640" cy="859790"/>
            </a:xfrm>
            <a:custGeom>
              <a:avLst/>
              <a:gdLst/>
              <a:ahLst/>
              <a:cxnLst/>
              <a:rect l="l" t="t" r="r" b="b"/>
              <a:pathLst>
                <a:path w="548639" h="859789">
                  <a:moveTo>
                    <a:pt x="548639" y="107734"/>
                  </a:moveTo>
                  <a:lnTo>
                    <a:pt x="520757" y="155112"/>
                  </a:lnTo>
                  <a:lnTo>
                    <a:pt x="445891" y="191800"/>
                  </a:lnTo>
                  <a:lnTo>
                    <a:pt x="394957" y="204517"/>
                  </a:lnTo>
                  <a:lnTo>
                    <a:pt x="337217" y="212622"/>
                  </a:lnTo>
                  <a:lnTo>
                    <a:pt x="274319" y="215468"/>
                  </a:lnTo>
                  <a:lnTo>
                    <a:pt x="211422" y="212622"/>
                  </a:lnTo>
                  <a:lnTo>
                    <a:pt x="153682" y="204517"/>
                  </a:lnTo>
                  <a:lnTo>
                    <a:pt x="102748" y="191800"/>
                  </a:lnTo>
                  <a:lnTo>
                    <a:pt x="60266" y="175116"/>
                  </a:lnTo>
                  <a:lnTo>
                    <a:pt x="7245" y="132436"/>
                  </a:lnTo>
                  <a:lnTo>
                    <a:pt x="0" y="107734"/>
                  </a:lnTo>
                  <a:lnTo>
                    <a:pt x="7245" y="83031"/>
                  </a:lnTo>
                  <a:lnTo>
                    <a:pt x="60266" y="40352"/>
                  </a:lnTo>
                  <a:lnTo>
                    <a:pt x="102748" y="23668"/>
                  </a:lnTo>
                  <a:lnTo>
                    <a:pt x="153682" y="10950"/>
                  </a:lnTo>
                  <a:lnTo>
                    <a:pt x="211422" y="2845"/>
                  </a:lnTo>
                  <a:lnTo>
                    <a:pt x="274319" y="0"/>
                  </a:lnTo>
                  <a:lnTo>
                    <a:pt x="337217" y="2845"/>
                  </a:lnTo>
                  <a:lnTo>
                    <a:pt x="394957" y="10950"/>
                  </a:lnTo>
                  <a:lnTo>
                    <a:pt x="445891" y="23668"/>
                  </a:lnTo>
                  <a:lnTo>
                    <a:pt x="488373" y="40352"/>
                  </a:lnTo>
                  <a:lnTo>
                    <a:pt x="541394" y="83031"/>
                  </a:lnTo>
                  <a:lnTo>
                    <a:pt x="548639" y="107734"/>
                  </a:lnTo>
                  <a:close/>
                </a:path>
                <a:path w="548639" h="859789">
                  <a:moveTo>
                    <a:pt x="548639" y="107734"/>
                  </a:moveTo>
                  <a:lnTo>
                    <a:pt x="548639" y="751789"/>
                  </a:lnTo>
                  <a:lnTo>
                    <a:pt x="541394" y="776492"/>
                  </a:lnTo>
                  <a:lnTo>
                    <a:pt x="488373" y="819176"/>
                  </a:lnTo>
                  <a:lnTo>
                    <a:pt x="445891" y="835862"/>
                  </a:lnTo>
                  <a:lnTo>
                    <a:pt x="394957" y="848583"/>
                  </a:lnTo>
                  <a:lnTo>
                    <a:pt x="337217" y="856689"/>
                  </a:lnTo>
                  <a:lnTo>
                    <a:pt x="274319" y="859536"/>
                  </a:lnTo>
                  <a:lnTo>
                    <a:pt x="211422" y="856689"/>
                  </a:lnTo>
                  <a:lnTo>
                    <a:pt x="153682" y="848583"/>
                  </a:lnTo>
                  <a:lnTo>
                    <a:pt x="102748" y="835862"/>
                  </a:lnTo>
                  <a:lnTo>
                    <a:pt x="60266" y="819176"/>
                  </a:lnTo>
                  <a:lnTo>
                    <a:pt x="7245" y="776492"/>
                  </a:lnTo>
                  <a:lnTo>
                    <a:pt x="0" y="751789"/>
                  </a:lnTo>
                  <a:lnTo>
                    <a:pt x="0" y="107734"/>
                  </a:lnTo>
                </a:path>
              </a:pathLst>
            </a:custGeom>
            <a:ln w="12192">
              <a:solidFill>
                <a:srgbClr val="81818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6204204" y="1744980"/>
              <a:ext cx="260985" cy="303530"/>
            </a:xfrm>
            <a:custGeom>
              <a:avLst/>
              <a:gdLst/>
              <a:ahLst/>
              <a:cxnLst/>
              <a:rect l="l" t="t" r="r" b="b"/>
              <a:pathLst>
                <a:path w="260985" h="303530">
                  <a:moveTo>
                    <a:pt x="208025" y="129870"/>
                  </a:moveTo>
                  <a:lnTo>
                    <a:pt x="208025" y="173405"/>
                  </a:lnTo>
                  <a:lnTo>
                    <a:pt x="260603" y="151637"/>
                  </a:lnTo>
                  <a:lnTo>
                    <a:pt x="208025" y="129870"/>
                  </a:lnTo>
                  <a:close/>
                </a:path>
                <a:path w="260985" h="303530">
                  <a:moveTo>
                    <a:pt x="148996" y="242087"/>
                  </a:moveTo>
                  <a:lnTo>
                    <a:pt x="111607" y="242087"/>
                  </a:lnTo>
                  <a:lnTo>
                    <a:pt x="130301" y="303275"/>
                  </a:lnTo>
                  <a:lnTo>
                    <a:pt x="148996" y="242087"/>
                  </a:lnTo>
                  <a:close/>
                </a:path>
                <a:path w="260985" h="303530">
                  <a:moveTo>
                    <a:pt x="62128" y="200202"/>
                  </a:moveTo>
                  <a:lnTo>
                    <a:pt x="38163" y="258851"/>
                  </a:lnTo>
                  <a:lnTo>
                    <a:pt x="88569" y="230974"/>
                  </a:lnTo>
                  <a:lnTo>
                    <a:pt x="62128" y="200202"/>
                  </a:lnTo>
                  <a:close/>
                </a:path>
                <a:path w="260985" h="303530">
                  <a:moveTo>
                    <a:pt x="198475" y="200202"/>
                  </a:moveTo>
                  <a:lnTo>
                    <a:pt x="172034" y="230974"/>
                  </a:lnTo>
                  <a:lnTo>
                    <a:pt x="222427" y="258851"/>
                  </a:lnTo>
                  <a:lnTo>
                    <a:pt x="198475" y="200202"/>
                  </a:lnTo>
                  <a:close/>
                </a:path>
                <a:path w="260985" h="303530">
                  <a:moveTo>
                    <a:pt x="130301" y="75818"/>
                  </a:moveTo>
                  <a:lnTo>
                    <a:pt x="104943" y="81777"/>
                  </a:lnTo>
                  <a:lnTo>
                    <a:pt x="84234" y="98026"/>
                  </a:lnTo>
                  <a:lnTo>
                    <a:pt x="70271" y="122126"/>
                  </a:lnTo>
                  <a:lnTo>
                    <a:pt x="65150" y="151637"/>
                  </a:lnTo>
                  <a:lnTo>
                    <a:pt x="70271" y="181149"/>
                  </a:lnTo>
                  <a:lnTo>
                    <a:pt x="84234" y="205249"/>
                  </a:lnTo>
                  <a:lnTo>
                    <a:pt x="104943" y="221498"/>
                  </a:lnTo>
                  <a:lnTo>
                    <a:pt x="130301" y="227456"/>
                  </a:lnTo>
                  <a:lnTo>
                    <a:pt x="155660" y="221498"/>
                  </a:lnTo>
                  <a:lnTo>
                    <a:pt x="176369" y="205249"/>
                  </a:lnTo>
                  <a:lnTo>
                    <a:pt x="190332" y="181149"/>
                  </a:lnTo>
                  <a:lnTo>
                    <a:pt x="195452" y="151637"/>
                  </a:lnTo>
                  <a:lnTo>
                    <a:pt x="190332" y="122126"/>
                  </a:lnTo>
                  <a:lnTo>
                    <a:pt x="176369" y="98026"/>
                  </a:lnTo>
                  <a:lnTo>
                    <a:pt x="155660" y="81777"/>
                  </a:lnTo>
                  <a:lnTo>
                    <a:pt x="130301" y="75818"/>
                  </a:lnTo>
                  <a:close/>
                </a:path>
                <a:path w="260985" h="303530">
                  <a:moveTo>
                    <a:pt x="52577" y="129870"/>
                  </a:moveTo>
                  <a:lnTo>
                    <a:pt x="0" y="151637"/>
                  </a:lnTo>
                  <a:lnTo>
                    <a:pt x="52577" y="173405"/>
                  </a:lnTo>
                  <a:lnTo>
                    <a:pt x="52577" y="129870"/>
                  </a:lnTo>
                  <a:close/>
                </a:path>
                <a:path w="260985" h="303530">
                  <a:moveTo>
                    <a:pt x="38163" y="44411"/>
                  </a:moveTo>
                  <a:lnTo>
                    <a:pt x="62128" y="103073"/>
                  </a:lnTo>
                  <a:lnTo>
                    <a:pt x="88569" y="72301"/>
                  </a:lnTo>
                  <a:lnTo>
                    <a:pt x="38163" y="44411"/>
                  </a:lnTo>
                  <a:close/>
                </a:path>
                <a:path w="260985" h="303530">
                  <a:moveTo>
                    <a:pt x="222427" y="44411"/>
                  </a:moveTo>
                  <a:lnTo>
                    <a:pt x="172034" y="72301"/>
                  </a:lnTo>
                  <a:lnTo>
                    <a:pt x="198475" y="103073"/>
                  </a:lnTo>
                  <a:lnTo>
                    <a:pt x="222427" y="44411"/>
                  </a:lnTo>
                  <a:close/>
                </a:path>
                <a:path w="260985" h="303530">
                  <a:moveTo>
                    <a:pt x="130301" y="0"/>
                  </a:moveTo>
                  <a:lnTo>
                    <a:pt x="111607" y="61188"/>
                  </a:lnTo>
                  <a:lnTo>
                    <a:pt x="148996" y="61188"/>
                  </a:lnTo>
                  <a:lnTo>
                    <a:pt x="130301" y="0"/>
                  </a:lnTo>
                  <a:close/>
                </a:path>
              </a:pathLst>
            </a:custGeom>
            <a:solidFill>
              <a:srgbClr val="FFFF0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6201156" y="1741932"/>
              <a:ext cx="266700" cy="30937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5740895" y="2031492"/>
              <a:ext cx="919480" cy="977265"/>
            </a:xfrm>
            <a:custGeom>
              <a:avLst/>
              <a:gdLst/>
              <a:ahLst/>
              <a:cxnLst/>
              <a:rect l="l" t="t" r="r" b="b"/>
              <a:pathLst>
                <a:path w="919479" h="977264">
                  <a:moveTo>
                    <a:pt x="639635" y="0"/>
                  </a:moveTo>
                  <a:lnTo>
                    <a:pt x="918972" y="800569"/>
                  </a:lnTo>
                  <a:lnTo>
                    <a:pt x="0" y="976884"/>
                  </a:lnTo>
                </a:path>
              </a:pathLst>
            </a:custGeom>
            <a:ln w="12192">
              <a:solidFill>
                <a:srgbClr val="89E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3354324" y="3118104"/>
              <a:ext cx="1821180" cy="346075"/>
            </a:xfrm>
            <a:custGeom>
              <a:avLst/>
              <a:gdLst/>
              <a:ahLst/>
              <a:cxnLst/>
              <a:rect l="l" t="t" r="r" b="b"/>
              <a:pathLst>
                <a:path w="1821179" h="346075">
                  <a:moveTo>
                    <a:pt x="0" y="345948"/>
                  </a:moveTo>
                  <a:lnTo>
                    <a:pt x="1821180" y="0"/>
                  </a:lnTo>
                </a:path>
              </a:pathLst>
            </a:custGeom>
            <a:ln w="12192">
              <a:solidFill>
                <a:srgbClr val="89E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7" name="object 47"/>
          <p:cNvSpPr txBox="1"/>
          <p:nvPr/>
        </p:nvSpPr>
        <p:spPr>
          <a:xfrm>
            <a:off x="3812540" y="1320800"/>
            <a:ext cx="33343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imes New Roman"/>
                <a:cs typeface="Times New Roman"/>
              </a:rPr>
              <a:t>Projection, </a:t>
            </a:r>
            <a:r>
              <a:rPr sz="1800" spc="-5" dirty="0">
                <a:latin typeface="Times New Roman"/>
                <a:cs typeface="Times New Roman"/>
              </a:rPr>
              <a:t>shading, </a:t>
            </a:r>
            <a:r>
              <a:rPr sz="1800" dirty="0">
                <a:latin typeface="Times New Roman"/>
                <a:cs typeface="Times New Roman"/>
              </a:rPr>
              <a:t>lighting</a:t>
            </a:r>
            <a:r>
              <a:rPr sz="1800" spc="-8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models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2560769" y="1428505"/>
            <a:ext cx="4479925" cy="3772535"/>
            <a:chOff x="2560769" y="1428505"/>
            <a:chExt cx="4479925" cy="3772535"/>
          </a:xfrm>
        </p:grpSpPr>
        <p:sp>
          <p:nvSpPr>
            <p:cNvPr id="4" name="object 4"/>
            <p:cNvSpPr/>
            <p:nvPr/>
          </p:nvSpPr>
          <p:spPr>
            <a:xfrm>
              <a:off x="2567119" y="1434855"/>
              <a:ext cx="4467225" cy="3759835"/>
            </a:xfrm>
            <a:custGeom>
              <a:avLst/>
              <a:gdLst/>
              <a:ahLst/>
              <a:cxnLst/>
              <a:rect l="l" t="t" r="r" b="b"/>
              <a:pathLst>
                <a:path w="4467225" h="3759835">
                  <a:moveTo>
                    <a:pt x="1661596" y="0"/>
                  </a:moveTo>
                  <a:lnTo>
                    <a:pt x="1614310" y="204"/>
                  </a:lnTo>
                  <a:lnTo>
                    <a:pt x="1567347" y="1312"/>
                  </a:lnTo>
                  <a:lnTo>
                    <a:pt x="1520726" y="3320"/>
                  </a:lnTo>
                  <a:lnTo>
                    <a:pt x="1474464" y="6227"/>
                  </a:lnTo>
                  <a:lnTo>
                    <a:pt x="1428578" y="10030"/>
                  </a:lnTo>
                  <a:lnTo>
                    <a:pt x="1383085" y="14728"/>
                  </a:lnTo>
                  <a:lnTo>
                    <a:pt x="1338003" y="20316"/>
                  </a:lnTo>
                  <a:lnTo>
                    <a:pt x="1293350" y="26794"/>
                  </a:lnTo>
                  <a:lnTo>
                    <a:pt x="1249142" y="34159"/>
                  </a:lnTo>
                  <a:lnTo>
                    <a:pt x="1205396" y="42408"/>
                  </a:lnTo>
                  <a:lnTo>
                    <a:pt x="1162132" y="51540"/>
                  </a:lnTo>
                  <a:lnTo>
                    <a:pt x="1119364" y="61551"/>
                  </a:lnTo>
                  <a:lnTo>
                    <a:pt x="1077112" y="72440"/>
                  </a:lnTo>
                  <a:lnTo>
                    <a:pt x="1035393" y="84204"/>
                  </a:lnTo>
                  <a:lnTo>
                    <a:pt x="994223" y="96841"/>
                  </a:lnTo>
                  <a:lnTo>
                    <a:pt x="953620" y="110349"/>
                  </a:lnTo>
                  <a:lnTo>
                    <a:pt x="913602" y="124724"/>
                  </a:lnTo>
                  <a:lnTo>
                    <a:pt x="874185" y="139966"/>
                  </a:lnTo>
                  <a:lnTo>
                    <a:pt x="835388" y="156071"/>
                  </a:lnTo>
                  <a:lnTo>
                    <a:pt x="797227" y="173037"/>
                  </a:lnTo>
                  <a:lnTo>
                    <a:pt x="759720" y="190862"/>
                  </a:lnTo>
                  <a:lnTo>
                    <a:pt x="722885" y="209544"/>
                  </a:lnTo>
                  <a:lnTo>
                    <a:pt x="686738" y="229080"/>
                  </a:lnTo>
                  <a:lnTo>
                    <a:pt x="651298" y="249467"/>
                  </a:lnTo>
                  <a:lnTo>
                    <a:pt x="616580" y="270705"/>
                  </a:lnTo>
                  <a:lnTo>
                    <a:pt x="582604" y="292789"/>
                  </a:lnTo>
                  <a:lnTo>
                    <a:pt x="549385" y="315718"/>
                  </a:lnTo>
                  <a:lnTo>
                    <a:pt x="516942" y="339490"/>
                  </a:lnTo>
                  <a:lnTo>
                    <a:pt x="485292" y="364102"/>
                  </a:lnTo>
                  <a:lnTo>
                    <a:pt x="454453" y="389551"/>
                  </a:lnTo>
                  <a:lnTo>
                    <a:pt x="424440" y="415837"/>
                  </a:lnTo>
                  <a:lnTo>
                    <a:pt x="395273" y="442955"/>
                  </a:lnTo>
                  <a:lnTo>
                    <a:pt x="366968" y="470904"/>
                  </a:lnTo>
                  <a:lnTo>
                    <a:pt x="339543" y="499682"/>
                  </a:lnTo>
                  <a:lnTo>
                    <a:pt x="313015" y="529286"/>
                  </a:lnTo>
                  <a:lnTo>
                    <a:pt x="287401" y="559714"/>
                  </a:lnTo>
                  <a:lnTo>
                    <a:pt x="262719" y="590963"/>
                  </a:lnTo>
                  <a:lnTo>
                    <a:pt x="238986" y="623031"/>
                  </a:lnTo>
                  <a:lnTo>
                    <a:pt x="216220" y="655917"/>
                  </a:lnTo>
                  <a:lnTo>
                    <a:pt x="194437" y="689616"/>
                  </a:lnTo>
                  <a:lnTo>
                    <a:pt x="173656" y="724128"/>
                  </a:lnTo>
                  <a:lnTo>
                    <a:pt x="153893" y="759450"/>
                  </a:lnTo>
                  <a:lnTo>
                    <a:pt x="135267" y="795384"/>
                  </a:lnTo>
                  <a:lnTo>
                    <a:pt x="117876" y="831722"/>
                  </a:lnTo>
                  <a:lnTo>
                    <a:pt x="101715" y="868451"/>
                  </a:lnTo>
                  <a:lnTo>
                    <a:pt x="86776" y="905553"/>
                  </a:lnTo>
                  <a:lnTo>
                    <a:pt x="73050" y="943012"/>
                  </a:lnTo>
                  <a:lnTo>
                    <a:pt x="60530" y="980814"/>
                  </a:lnTo>
                  <a:lnTo>
                    <a:pt x="49208" y="1018942"/>
                  </a:lnTo>
                  <a:lnTo>
                    <a:pt x="39078" y="1057380"/>
                  </a:lnTo>
                  <a:lnTo>
                    <a:pt x="30131" y="1096113"/>
                  </a:lnTo>
                  <a:lnTo>
                    <a:pt x="22360" y="1135126"/>
                  </a:lnTo>
                  <a:lnTo>
                    <a:pt x="15757" y="1174401"/>
                  </a:lnTo>
                  <a:lnTo>
                    <a:pt x="10315" y="1213923"/>
                  </a:lnTo>
                  <a:lnTo>
                    <a:pt x="6026" y="1253677"/>
                  </a:lnTo>
                  <a:lnTo>
                    <a:pt x="2882" y="1293647"/>
                  </a:lnTo>
                  <a:lnTo>
                    <a:pt x="876" y="1333817"/>
                  </a:lnTo>
                  <a:lnTo>
                    <a:pt x="0" y="1374171"/>
                  </a:lnTo>
                  <a:lnTo>
                    <a:pt x="246" y="1414693"/>
                  </a:lnTo>
                  <a:lnTo>
                    <a:pt x="1608" y="1455368"/>
                  </a:lnTo>
                  <a:lnTo>
                    <a:pt x="4076" y="1496180"/>
                  </a:lnTo>
                  <a:lnTo>
                    <a:pt x="7645" y="1537112"/>
                  </a:lnTo>
                  <a:lnTo>
                    <a:pt x="12306" y="1578150"/>
                  </a:lnTo>
                  <a:lnTo>
                    <a:pt x="18051" y="1619278"/>
                  </a:lnTo>
                  <a:lnTo>
                    <a:pt x="24874" y="1660479"/>
                  </a:lnTo>
                  <a:lnTo>
                    <a:pt x="32765" y="1701738"/>
                  </a:lnTo>
                  <a:lnTo>
                    <a:pt x="41719" y="1743040"/>
                  </a:lnTo>
                  <a:lnTo>
                    <a:pt x="51727" y="1784367"/>
                  </a:lnTo>
                  <a:lnTo>
                    <a:pt x="62781" y="1825705"/>
                  </a:lnTo>
                  <a:lnTo>
                    <a:pt x="74874" y="1867038"/>
                  </a:lnTo>
                  <a:lnTo>
                    <a:pt x="87998" y="1908350"/>
                  </a:lnTo>
                  <a:lnTo>
                    <a:pt x="102147" y="1949625"/>
                  </a:lnTo>
                  <a:lnTo>
                    <a:pt x="117311" y="1990848"/>
                  </a:lnTo>
                  <a:lnTo>
                    <a:pt x="133484" y="2032002"/>
                  </a:lnTo>
                  <a:lnTo>
                    <a:pt x="150658" y="2073072"/>
                  </a:lnTo>
                  <a:lnTo>
                    <a:pt x="168826" y="2114041"/>
                  </a:lnTo>
                  <a:lnTo>
                    <a:pt x="187979" y="2154896"/>
                  </a:lnTo>
                  <a:lnTo>
                    <a:pt x="208110" y="2195618"/>
                  </a:lnTo>
                  <a:lnTo>
                    <a:pt x="229212" y="2236194"/>
                  </a:lnTo>
                  <a:lnTo>
                    <a:pt x="251276" y="2276606"/>
                  </a:lnTo>
                  <a:lnTo>
                    <a:pt x="274296" y="2316839"/>
                  </a:lnTo>
                  <a:lnTo>
                    <a:pt x="298264" y="2356878"/>
                  </a:lnTo>
                  <a:lnTo>
                    <a:pt x="323172" y="2396707"/>
                  </a:lnTo>
                  <a:lnTo>
                    <a:pt x="349013" y="2436309"/>
                  </a:lnTo>
                  <a:lnTo>
                    <a:pt x="375778" y="2475669"/>
                  </a:lnTo>
                  <a:lnTo>
                    <a:pt x="403461" y="2514771"/>
                  </a:lnTo>
                  <a:lnTo>
                    <a:pt x="432053" y="2553599"/>
                  </a:lnTo>
                  <a:lnTo>
                    <a:pt x="461548" y="2592139"/>
                  </a:lnTo>
                  <a:lnTo>
                    <a:pt x="491937" y="2630373"/>
                  </a:lnTo>
                  <a:lnTo>
                    <a:pt x="523213" y="2668286"/>
                  </a:lnTo>
                  <a:lnTo>
                    <a:pt x="555369" y="2705862"/>
                  </a:lnTo>
                  <a:lnTo>
                    <a:pt x="588396" y="2743086"/>
                  </a:lnTo>
                  <a:lnTo>
                    <a:pt x="622287" y="2779942"/>
                  </a:lnTo>
                  <a:lnTo>
                    <a:pt x="657035" y="2816413"/>
                  </a:lnTo>
                  <a:lnTo>
                    <a:pt x="692632" y="2852485"/>
                  </a:lnTo>
                  <a:lnTo>
                    <a:pt x="729070" y="2888141"/>
                  </a:lnTo>
                  <a:lnTo>
                    <a:pt x="766342" y="2923366"/>
                  </a:lnTo>
                  <a:lnTo>
                    <a:pt x="804440" y="2958143"/>
                  </a:lnTo>
                  <a:lnTo>
                    <a:pt x="843357" y="2992457"/>
                  </a:lnTo>
                  <a:lnTo>
                    <a:pt x="883084" y="3026293"/>
                  </a:lnTo>
                  <a:lnTo>
                    <a:pt x="923615" y="3059634"/>
                  </a:lnTo>
                  <a:lnTo>
                    <a:pt x="964941" y="3092464"/>
                  </a:lnTo>
                  <a:lnTo>
                    <a:pt x="1007056" y="3124769"/>
                  </a:lnTo>
                  <a:lnTo>
                    <a:pt x="1049951" y="3156531"/>
                  </a:lnTo>
                  <a:lnTo>
                    <a:pt x="1093619" y="3187736"/>
                  </a:lnTo>
                  <a:lnTo>
                    <a:pt x="1138053" y="3218367"/>
                  </a:lnTo>
                  <a:lnTo>
                    <a:pt x="1183244" y="3248409"/>
                  </a:lnTo>
                  <a:lnTo>
                    <a:pt x="1229185" y="3277846"/>
                  </a:lnTo>
                  <a:lnTo>
                    <a:pt x="1275869" y="3306661"/>
                  </a:lnTo>
                  <a:lnTo>
                    <a:pt x="1323288" y="3334841"/>
                  </a:lnTo>
                  <a:lnTo>
                    <a:pt x="1371434" y="3362368"/>
                  </a:lnTo>
                  <a:lnTo>
                    <a:pt x="1420299" y="3389226"/>
                  </a:lnTo>
                  <a:lnTo>
                    <a:pt x="1469609" y="3415260"/>
                  </a:lnTo>
                  <a:lnTo>
                    <a:pt x="1519080" y="3440326"/>
                  </a:lnTo>
                  <a:lnTo>
                    <a:pt x="1568696" y="3464425"/>
                  </a:lnTo>
                  <a:lnTo>
                    <a:pt x="1618440" y="3487560"/>
                  </a:lnTo>
                  <a:lnTo>
                    <a:pt x="1668294" y="3509734"/>
                  </a:lnTo>
                  <a:lnTo>
                    <a:pt x="1718241" y="3530949"/>
                  </a:lnTo>
                  <a:lnTo>
                    <a:pt x="1768263" y="3551206"/>
                  </a:lnTo>
                  <a:lnTo>
                    <a:pt x="1818343" y="3570509"/>
                  </a:lnTo>
                  <a:lnTo>
                    <a:pt x="1868463" y="3588860"/>
                  </a:lnTo>
                  <a:lnTo>
                    <a:pt x="1918607" y="3606260"/>
                  </a:lnTo>
                  <a:lnTo>
                    <a:pt x="1968757" y="3622714"/>
                  </a:lnTo>
                  <a:lnTo>
                    <a:pt x="2018895" y="3638221"/>
                  </a:lnTo>
                  <a:lnTo>
                    <a:pt x="2069004" y="3652786"/>
                  </a:lnTo>
                  <a:lnTo>
                    <a:pt x="2119067" y="3666411"/>
                  </a:lnTo>
                  <a:lnTo>
                    <a:pt x="2169067" y="3679097"/>
                  </a:lnTo>
                  <a:lnTo>
                    <a:pt x="2218986" y="3690847"/>
                  </a:lnTo>
                  <a:lnTo>
                    <a:pt x="2268806" y="3701664"/>
                  </a:lnTo>
                  <a:lnTo>
                    <a:pt x="2318511" y="3711549"/>
                  </a:lnTo>
                  <a:lnTo>
                    <a:pt x="2368082" y="3720505"/>
                  </a:lnTo>
                  <a:lnTo>
                    <a:pt x="2417504" y="3728535"/>
                  </a:lnTo>
                  <a:lnTo>
                    <a:pt x="2466757" y="3735641"/>
                  </a:lnTo>
                  <a:lnTo>
                    <a:pt x="2515826" y="3741825"/>
                  </a:lnTo>
                  <a:lnTo>
                    <a:pt x="2564692" y="3747089"/>
                  </a:lnTo>
                  <a:lnTo>
                    <a:pt x="2613338" y="3751436"/>
                  </a:lnTo>
                  <a:lnTo>
                    <a:pt x="2661747" y="3754868"/>
                  </a:lnTo>
                  <a:lnTo>
                    <a:pt x="2709901" y="3757387"/>
                  </a:lnTo>
                  <a:lnTo>
                    <a:pt x="2757784" y="3758996"/>
                  </a:lnTo>
                  <a:lnTo>
                    <a:pt x="2805377" y="3759697"/>
                  </a:lnTo>
                  <a:lnTo>
                    <a:pt x="2852663" y="3759493"/>
                  </a:lnTo>
                  <a:lnTo>
                    <a:pt x="2899626" y="3758385"/>
                  </a:lnTo>
                  <a:lnTo>
                    <a:pt x="2946247" y="3756377"/>
                  </a:lnTo>
                  <a:lnTo>
                    <a:pt x="2992509" y="3753470"/>
                  </a:lnTo>
                  <a:lnTo>
                    <a:pt x="3038395" y="3749667"/>
                  </a:lnTo>
                  <a:lnTo>
                    <a:pt x="3083888" y="3744970"/>
                  </a:lnTo>
                  <a:lnTo>
                    <a:pt x="3128970" y="3739381"/>
                  </a:lnTo>
                  <a:lnTo>
                    <a:pt x="3173624" y="3732903"/>
                  </a:lnTo>
                  <a:lnTo>
                    <a:pt x="3217832" y="3725538"/>
                  </a:lnTo>
                  <a:lnTo>
                    <a:pt x="3261577" y="3717289"/>
                  </a:lnTo>
                  <a:lnTo>
                    <a:pt x="3304842" y="3708157"/>
                  </a:lnTo>
                  <a:lnTo>
                    <a:pt x="3347609" y="3698146"/>
                  </a:lnTo>
                  <a:lnTo>
                    <a:pt x="3389861" y="3687257"/>
                  </a:lnTo>
                  <a:lnTo>
                    <a:pt x="3431581" y="3675493"/>
                  </a:lnTo>
                  <a:lnTo>
                    <a:pt x="3472751" y="3662856"/>
                  </a:lnTo>
                  <a:lnTo>
                    <a:pt x="3513353" y="3649348"/>
                  </a:lnTo>
                  <a:lnTo>
                    <a:pt x="3553372" y="3634972"/>
                  </a:lnTo>
                  <a:lnTo>
                    <a:pt x="3592788" y="3619731"/>
                  </a:lnTo>
                  <a:lnTo>
                    <a:pt x="3631585" y="3603625"/>
                  </a:lnTo>
                  <a:lnTo>
                    <a:pt x="3669746" y="3586659"/>
                  </a:lnTo>
                  <a:lnTo>
                    <a:pt x="3707253" y="3568833"/>
                  </a:lnTo>
                  <a:lnTo>
                    <a:pt x="3744088" y="3550152"/>
                  </a:lnTo>
                  <a:lnTo>
                    <a:pt x="3780235" y="3530616"/>
                  </a:lnTo>
                  <a:lnTo>
                    <a:pt x="3815676" y="3510228"/>
                  </a:lnTo>
                  <a:lnTo>
                    <a:pt x="3850393" y="3488990"/>
                  </a:lnTo>
                  <a:lnTo>
                    <a:pt x="3884369" y="3466906"/>
                  </a:lnTo>
                  <a:lnTo>
                    <a:pt x="3917588" y="3443976"/>
                  </a:lnTo>
                  <a:lnTo>
                    <a:pt x="3950031" y="3420204"/>
                  </a:lnTo>
                  <a:lnTo>
                    <a:pt x="3981681" y="3395592"/>
                  </a:lnTo>
                  <a:lnTo>
                    <a:pt x="4012521" y="3370142"/>
                  </a:lnTo>
                  <a:lnTo>
                    <a:pt x="4042533" y="3343856"/>
                  </a:lnTo>
                  <a:lnTo>
                    <a:pt x="4071700" y="3316737"/>
                  </a:lnTo>
                  <a:lnTo>
                    <a:pt x="4100005" y="3288788"/>
                  </a:lnTo>
                  <a:lnTo>
                    <a:pt x="4127430" y="3260009"/>
                  </a:lnTo>
                  <a:lnTo>
                    <a:pt x="4153958" y="3230405"/>
                  </a:lnTo>
                  <a:lnTo>
                    <a:pt x="4179572" y="3199977"/>
                  </a:lnTo>
                  <a:lnTo>
                    <a:pt x="4204254" y="3168727"/>
                  </a:lnTo>
                  <a:lnTo>
                    <a:pt x="4227987" y="3136658"/>
                  </a:lnTo>
                  <a:lnTo>
                    <a:pt x="4250753" y="3103773"/>
                  </a:lnTo>
                  <a:lnTo>
                    <a:pt x="4272536" y="3070072"/>
                  </a:lnTo>
                  <a:lnTo>
                    <a:pt x="4293317" y="3035560"/>
                  </a:lnTo>
                  <a:lnTo>
                    <a:pt x="4313080" y="3000238"/>
                  </a:lnTo>
                  <a:lnTo>
                    <a:pt x="4331707" y="2964304"/>
                  </a:lnTo>
                  <a:lnTo>
                    <a:pt x="4349097" y="2927965"/>
                  </a:lnTo>
                  <a:lnTo>
                    <a:pt x="4365258" y="2891237"/>
                  </a:lnTo>
                  <a:lnTo>
                    <a:pt x="4380198" y="2854135"/>
                  </a:lnTo>
                  <a:lnTo>
                    <a:pt x="4393924" y="2816676"/>
                  </a:lnTo>
                  <a:lnTo>
                    <a:pt x="4406443" y="2778874"/>
                  </a:lnTo>
                  <a:lnTo>
                    <a:pt x="4417764" y="2740746"/>
                  </a:lnTo>
                  <a:lnTo>
                    <a:pt x="4427895" y="2702307"/>
                  </a:lnTo>
                  <a:lnTo>
                    <a:pt x="4436841" y="2663574"/>
                  </a:lnTo>
                  <a:lnTo>
                    <a:pt x="4444612" y="2624562"/>
                  </a:lnTo>
                  <a:lnTo>
                    <a:pt x="4451215" y="2585287"/>
                  </a:lnTo>
                  <a:lnTo>
                    <a:pt x="4456657" y="2545765"/>
                  </a:lnTo>
                  <a:lnTo>
                    <a:pt x="4460946" y="2506011"/>
                  </a:lnTo>
                  <a:lnTo>
                    <a:pt x="4464090" y="2466041"/>
                  </a:lnTo>
                  <a:lnTo>
                    <a:pt x="4466096" y="2425871"/>
                  </a:lnTo>
                  <a:lnTo>
                    <a:pt x="4466972" y="2385517"/>
                  </a:lnTo>
                  <a:lnTo>
                    <a:pt x="4466725" y="2344995"/>
                  </a:lnTo>
                  <a:lnTo>
                    <a:pt x="4465364" y="2304320"/>
                  </a:lnTo>
                  <a:lnTo>
                    <a:pt x="4462895" y="2263508"/>
                  </a:lnTo>
                  <a:lnTo>
                    <a:pt x="4459326" y="2222575"/>
                  </a:lnTo>
                  <a:lnTo>
                    <a:pt x="4454665" y="2181537"/>
                  </a:lnTo>
                  <a:lnTo>
                    <a:pt x="4448919" y="2140410"/>
                  </a:lnTo>
                  <a:lnTo>
                    <a:pt x="4442097" y="2099208"/>
                  </a:lnTo>
                  <a:lnTo>
                    <a:pt x="4434205" y="2057949"/>
                  </a:lnTo>
                  <a:lnTo>
                    <a:pt x="4425251" y="2016648"/>
                  </a:lnTo>
                  <a:lnTo>
                    <a:pt x="4415243" y="1975321"/>
                  </a:lnTo>
                  <a:lnTo>
                    <a:pt x="4404189" y="1933982"/>
                  </a:lnTo>
                  <a:lnTo>
                    <a:pt x="4392096" y="1892650"/>
                  </a:lnTo>
                  <a:lnTo>
                    <a:pt x="4378971" y="1851338"/>
                  </a:lnTo>
                  <a:lnTo>
                    <a:pt x="4364822" y="1810063"/>
                  </a:lnTo>
                  <a:lnTo>
                    <a:pt x="4349658" y="1768840"/>
                  </a:lnTo>
                  <a:lnTo>
                    <a:pt x="4333485" y="1727686"/>
                  </a:lnTo>
                  <a:lnTo>
                    <a:pt x="4316311" y="1686616"/>
                  </a:lnTo>
                  <a:lnTo>
                    <a:pt x="4298143" y="1645646"/>
                  </a:lnTo>
                  <a:lnTo>
                    <a:pt x="4278990" y="1604792"/>
                  </a:lnTo>
                  <a:lnTo>
                    <a:pt x="4258859" y="1564069"/>
                  </a:lnTo>
                  <a:lnTo>
                    <a:pt x="4237757" y="1523494"/>
                  </a:lnTo>
                  <a:lnTo>
                    <a:pt x="4215692" y="1483082"/>
                  </a:lnTo>
                  <a:lnTo>
                    <a:pt x="4192672" y="1442848"/>
                  </a:lnTo>
                  <a:lnTo>
                    <a:pt x="4168704" y="1402809"/>
                  </a:lnTo>
                  <a:lnTo>
                    <a:pt x="4143796" y="1362981"/>
                  </a:lnTo>
                  <a:lnTo>
                    <a:pt x="4117955" y="1323379"/>
                  </a:lnTo>
                  <a:lnTo>
                    <a:pt x="4091190" y="1284019"/>
                  </a:lnTo>
                  <a:lnTo>
                    <a:pt x="4063507" y="1244917"/>
                  </a:lnTo>
                  <a:lnTo>
                    <a:pt x="4034914" y="1206088"/>
                  </a:lnTo>
                  <a:lnTo>
                    <a:pt x="4005420" y="1167549"/>
                  </a:lnTo>
                  <a:lnTo>
                    <a:pt x="3975030" y="1129315"/>
                  </a:lnTo>
                  <a:lnTo>
                    <a:pt x="3943754" y="1091402"/>
                  </a:lnTo>
                  <a:lnTo>
                    <a:pt x="3911599" y="1053825"/>
                  </a:lnTo>
                  <a:lnTo>
                    <a:pt x="3878572" y="1016601"/>
                  </a:lnTo>
                  <a:lnTo>
                    <a:pt x="3844680" y="979746"/>
                  </a:lnTo>
                  <a:lnTo>
                    <a:pt x="3809932" y="943274"/>
                  </a:lnTo>
                  <a:lnTo>
                    <a:pt x="3774336" y="907203"/>
                  </a:lnTo>
                  <a:lnTo>
                    <a:pt x="3737898" y="871547"/>
                  </a:lnTo>
                  <a:lnTo>
                    <a:pt x="3700626" y="836322"/>
                  </a:lnTo>
                  <a:lnTo>
                    <a:pt x="3662528" y="801545"/>
                  </a:lnTo>
                  <a:lnTo>
                    <a:pt x="3623612" y="767230"/>
                  </a:lnTo>
                  <a:lnTo>
                    <a:pt x="3583885" y="733395"/>
                  </a:lnTo>
                  <a:lnTo>
                    <a:pt x="3543354" y="700054"/>
                  </a:lnTo>
                  <a:lnTo>
                    <a:pt x="3502028" y="667224"/>
                  </a:lnTo>
                  <a:lnTo>
                    <a:pt x="3459913" y="634919"/>
                  </a:lnTo>
                  <a:lnTo>
                    <a:pt x="3417019" y="603157"/>
                  </a:lnTo>
                  <a:lnTo>
                    <a:pt x="3373351" y="571952"/>
                  </a:lnTo>
                  <a:lnTo>
                    <a:pt x="3328918" y="541321"/>
                  </a:lnTo>
                  <a:lnTo>
                    <a:pt x="3283727" y="511279"/>
                  </a:lnTo>
                  <a:lnTo>
                    <a:pt x="3237786" y="481842"/>
                  </a:lnTo>
                  <a:lnTo>
                    <a:pt x="3191103" y="453026"/>
                  </a:lnTo>
                  <a:lnTo>
                    <a:pt x="3143685" y="424847"/>
                  </a:lnTo>
                  <a:lnTo>
                    <a:pt x="3095539" y="397320"/>
                  </a:lnTo>
                  <a:lnTo>
                    <a:pt x="3046674" y="370462"/>
                  </a:lnTo>
                  <a:lnTo>
                    <a:pt x="2997365" y="344428"/>
                  </a:lnTo>
                  <a:lnTo>
                    <a:pt x="2947893" y="319363"/>
                  </a:lnTo>
                  <a:lnTo>
                    <a:pt x="2898277" y="295264"/>
                  </a:lnTo>
                  <a:lnTo>
                    <a:pt x="2848533" y="272129"/>
                  </a:lnTo>
                  <a:lnTo>
                    <a:pt x="2798679" y="249956"/>
                  </a:lnTo>
                  <a:lnTo>
                    <a:pt x="2748733" y="228742"/>
                  </a:lnTo>
                  <a:lnTo>
                    <a:pt x="2698711" y="208485"/>
                  </a:lnTo>
                  <a:lnTo>
                    <a:pt x="2648631" y="189182"/>
                  </a:lnTo>
                  <a:lnTo>
                    <a:pt x="2598510" y="170832"/>
                  </a:lnTo>
                  <a:lnTo>
                    <a:pt x="2548366" y="153432"/>
                  </a:lnTo>
                  <a:lnTo>
                    <a:pt x="2498217" y="136979"/>
                  </a:lnTo>
                  <a:lnTo>
                    <a:pt x="2448078" y="121472"/>
                  </a:lnTo>
                  <a:lnTo>
                    <a:pt x="2397969" y="106907"/>
                  </a:lnTo>
                  <a:lnTo>
                    <a:pt x="2347906" y="93283"/>
                  </a:lnTo>
                  <a:lnTo>
                    <a:pt x="2297906" y="80597"/>
                  </a:lnTo>
                  <a:lnTo>
                    <a:pt x="2247988" y="68847"/>
                  </a:lnTo>
                  <a:lnTo>
                    <a:pt x="2198167" y="58031"/>
                  </a:lnTo>
                  <a:lnTo>
                    <a:pt x="2148462" y="48146"/>
                  </a:lnTo>
                  <a:lnTo>
                    <a:pt x="2098891" y="39190"/>
                  </a:lnTo>
                  <a:lnTo>
                    <a:pt x="2049469" y="31160"/>
                  </a:lnTo>
                  <a:lnTo>
                    <a:pt x="2000216" y="24055"/>
                  </a:lnTo>
                  <a:lnTo>
                    <a:pt x="1951147" y="17871"/>
                  </a:lnTo>
                  <a:lnTo>
                    <a:pt x="1902281" y="12607"/>
                  </a:lnTo>
                  <a:lnTo>
                    <a:pt x="1853635" y="8261"/>
                  </a:lnTo>
                  <a:lnTo>
                    <a:pt x="1805226" y="4829"/>
                  </a:lnTo>
                  <a:lnTo>
                    <a:pt x="1757072" y="2310"/>
                  </a:lnTo>
                  <a:lnTo>
                    <a:pt x="1709189" y="701"/>
                  </a:lnTo>
                  <a:lnTo>
                    <a:pt x="1661596" y="0"/>
                  </a:lnTo>
                  <a:close/>
                </a:path>
              </a:pathLst>
            </a:custGeom>
            <a:solidFill>
              <a:srgbClr val="89E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567119" y="1434855"/>
              <a:ext cx="4467225" cy="3759835"/>
            </a:xfrm>
            <a:custGeom>
              <a:avLst/>
              <a:gdLst/>
              <a:ahLst/>
              <a:cxnLst/>
              <a:rect l="l" t="t" r="r" b="b"/>
              <a:pathLst>
                <a:path w="4467225" h="3759835">
                  <a:moveTo>
                    <a:pt x="153893" y="759450"/>
                  </a:moveTo>
                  <a:lnTo>
                    <a:pt x="173656" y="724128"/>
                  </a:lnTo>
                  <a:lnTo>
                    <a:pt x="194437" y="689616"/>
                  </a:lnTo>
                  <a:lnTo>
                    <a:pt x="216220" y="655917"/>
                  </a:lnTo>
                  <a:lnTo>
                    <a:pt x="238986" y="623031"/>
                  </a:lnTo>
                  <a:lnTo>
                    <a:pt x="262719" y="590963"/>
                  </a:lnTo>
                  <a:lnTo>
                    <a:pt x="287401" y="559714"/>
                  </a:lnTo>
                  <a:lnTo>
                    <a:pt x="313015" y="529286"/>
                  </a:lnTo>
                  <a:lnTo>
                    <a:pt x="339543" y="499682"/>
                  </a:lnTo>
                  <a:lnTo>
                    <a:pt x="366968" y="470904"/>
                  </a:lnTo>
                  <a:lnTo>
                    <a:pt x="395273" y="442955"/>
                  </a:lnTo>
                  <a:lnTo>
                    <a:pt x="424440" y="415837"/>
                  </a:lnTo>
                  <a:lnTo>
                    <a:pt x="454453" y="389551"/>
                  </a:lnTo>
                  <a:lnTo>
                    <a:pt x="485292" y="364102"/>
                  </a:lnTo>
                  <a:lnTo>
                    <a:pt x="516942" y="339490"/>
                  </a:lnTo>
                  <a:lnTo>
                    <a:pt x="549385" y="315718"/>
                  </a:lnTo>
                  <a:lnTo>
                    <a:pt x="582604" y="292789"/>
                  </a:lnTo>
                  <a:lnTo>
                    <a:pt x="616580" y="270705"/>
                  </a:lnTo>
                  <a:lnTo>
                    <a:pt x="651298" y="249467"/>
                  </a:lnTo>
                  <a:lnTo>
                    <a:pt x="686738" y="229080"/>
                  </a:lnTo>
                  <a:lnTo>
                    <a:pt x="722885" y="209544"/>
                  </a:lnTo>
                  <a:lnTo>
                    <a:pt x="759720" y="190862"/>
                  </a:lnTo>
                  <a:lnTo>
                    <a:pt x="797227" y="173037"/>
                  </a:lnTo>
                  <a:lnTo>
                    <a:pt x="835388" y="156071"/>
                  </a:lnTo>
                  <a:lnTo>
                    <a:pt x="874185" y="139966"/>
                  </a:lnTo>
                  <a:lnTo>
                    <a:pt x="913602" y="124724"/>
                  </a:lnTo>
                  <a:lnTo>
                    <a:pt x="953620" y="110349"/>
                  </a:lnTo>
                  <a:lnTo>
                    <a:pt x="994223" y="96841"/>
                  </a:lnTo>
                  <a:lnTo>
                    <a:pt x="1035393" y="84204"/>
                  </a:lnTo>
                  <a:lnTo>
                    <a:pt x="1077112" y="72440"/>
                  </a:lnTo>
                  <a:lnTo>
                    <a:pt x="1119364" y="61551"/>
                  </a:lnTo>
                  <a:lnTo>
                    <a:pt x="1162132" y="51540"/>
                  </a:lnTo>
                  <a:lnTo>
                    <a:pt x="1205396" y="42408"/>
                  </a:lnTo>
                  <a:lnTo>
                    <a:pt x="1249142" y="34159"/>
                  </a:lnTo>
                  <a:lnTo>
                    <a:pt x="1293350" y="26794"/>
                  </a:lnTo>
                  <a:lnTo>
                    <a:pt x="1338003" y="20316"/>
                  </a:lnTo>
                  <a:lnTo>
                    <a:pt x="1383085" y="14728"/>
                  </a:lnTo>
                  <a:lnTo>
                    <a:pt x="1428578" y="10030"/>
                  </a:lnTo>
                  <a:lnTo>
                    <a:pt x="1474464" y="6227"/>
                  </a:lnTo>
                  <a:lnTo>
                    <a:pt x="1520726" y="3320"/>
                  </a:lnTo>
                  <a:lnTo>
                    <a:pt x="1567347" y="1312"/>
                  </a:lnTo>
                  <a:lnTo>
                    <a:pt x="1614310" y="204"/>
                  </a:lnTo>
                  <a:lnTo>
                    <a:pt x="1661596" y="0"/>
                  </a:lnTo>
                  <a:lnTo>
                    <a:pt x="1709189" y="701"/>
                  </a:lnTo>
                  <a:lnTo>
                    <a:pt x="1757072" y="2310"/>
                  </a:lnTo>
                  <a:lnTo>
                    <a:pt x="1805226" y="4829"/>
                  </a:lnTo>
                  <a:lnTo>
                    <a:pt x="1853635" y="8261"/>
                  </a:lnTo>
                  <a:lnTo>
                    <a:pt x="1902281" y="12607"/>
                  </a:lnTo>
                  <a:lnTo>
                    <a:pt x="1951147" y="17871"/>
                  </a:lnTo>
                  <a:lnTo>
                    <a:pt x="2000216" y="24055"/>
                  </a:lnTo>
                  <a:lnTo>
                    <a:pt x="2049469" y="31160"/>
                  </a:lnTo>
                  <a:lnTo>
                    <a:pt x="2098891" y="39190"/>
                  </a:lnTo>
                  <a:lnTo>
                    <a:pt x="2148462" y="48146"/>
                  </a:lnTo>
                  <a:lnTo>
                    <a:pt x="2198167" y="58031"/>
                  </a:lnTo>
                  <a:lnTo>
                    <a:pt x="2247988" y="68847"/>
                  </a:lnTo>
                  <a:lnTo>
                    <a:pt x="2297906" y="80597"/>
                  </a:lnTo>
                  <a:lnTo>
                    <a:pt x="2347906" y="93283"/>
                  </a:lnTo>
                  <a:lnTo>
                    <a:pt x="2397969" y="106907"/>
                  </a:lnTo>
                  <a:lnTo>
                    <a:pt x="2448078" y="121472"/>
                  </a:lnTo>
                  <a:lnTo>
                    <a:pt x="2498217" y="136979"/>
                  </a:lnTo>
                  <a:lnTo>
                    <a:pt x="2548366" y="153432"/>
                  </a:lnTo>
                  <a:lnTo>
                    <a:pt x="2598510" y="170832"/>
                  </a:lnTo>
                  <a:lnTo>
                    <a:pt x="2648631" y="189182"/>
                  </a:lnTo>
                  <a:lnTo>
                    <a:pt x="2698711" y="208485"/>
                  </a:lnTo>
                  <a:lnTo>
                    <a:pt x="2748733" y="228742"/>
                  </a:lnTo>
                  <a:lnTo>
                    <a:pt x="2798679" y="249956"/>
                  </a:lnTo>
                  <a:lnTo>
                    <a:pt x="2848533" y="272129"/>
                  </a:lnTo>
                  <a:lnTo>
                    <a:pt x="2898277" y="295264"/>
                  </a:lnTo>
                  <a:lnTo>
                    <a:pt x="2947893" y="319363"/>
                  </a:lnTo>
                  <a:lnTo>
                    <a:pt x="2997365" y="344428"/>
                  </a:lnTo>
                  <a:lnTo>
                    <a:pt x="3046674" y="370462"/>
                  </a:lnTo>
                  <a:lnTo>
                    <a:pt x="3095539" y="397320"/>
                  </a:lnTo>
                  <a:lnTo>
                    <a:pt x="3143685" y="424847"/>
                  </a:lnTo>
                  <a:lnTo>
                    <a:pt x="3191103" y="453026"/>
                  </a:lnTo>
                  <a:lnTo>
                    <a:pt x="3237786" y="481842"/>
                  </a:lnTo>
                  <a:lnTo>
                    <a:pt x="3283727" y="511279"/>
                  </a:lnTo>
                  <a:lnTo>
                    <a:pt x="3328918" y="541321"/>
                  </a:lnTo>
                  <a:lnTo>
                    <a:pt x="3373351" y="571952"/>
                  </a:lnTo>
                  <a:lnTo>
                    <a:pt x="3417019" y="603157"/>
                  </a:lnTo>
                  <a:lnTo>
                    <a:pt x="3459913" y="634919"/>
                  </a:lnTo>
                  <a:lnTo>
                    <a:pt x="3502028" y="667224"/>
                  </a:lnTo>
                  <a:lnTo>
                    <a:pt x="3543354" y="700054"/>
                  </a:lnTo>
                  <a:lnTo>
                    <a:pt x="3583885" y="733395"/>
                  </a:lnTo>
                  <a:lnTo>
                    <a:pt x="3623612" y="767230"/>
                  </a:lnTo>
                  <a:lnTo>
                    <a:pt x="3662528" y="801545"/>
                  </a:lnTo>
                  <a:lnTo>
                    <a:pt x="3700626" y="836322"/>
                  </a:lnTo>
                  <a:lnTo>
                    <a:pt x="3737898" y="871547"/>
                  </a:lnTo>
                  <a:lnTo>
                    <a:pt x="3774336" y="907203"/>
                  </a:lnTo>
                  <a:lnTo>
                    <a:pt x="3809932" y="943274"/>
                  </a:lnTo>
                  <a:lnTo>
                    <a:pt x="3844680" y="979746"/>
                  </a:lnTo>
                  <a:lnTo>
                    <a:pt x="3878572" y="1016601"/>
                  </a:lnTo>
                  <a:lnTo>
                    <a:pt x="3911599" y="1053825"/>
                  </a:lnTo>
                  <a:lnTo>
                    <a:pt x="3943754" y="1091402"/>
                  </a:lnTo>
                  <a:lnTo>
                    <a:pt x="3975030" y="1129315"/>
                  </a:lnTo>
                  <a:lnTo>
                    <a:pt x="4005420" y="1167549"/>
                  </a:lnTo>
                  <a:lnTo>
                    <a:pt x="4034914" y="1206088"/>
                  </a:lnTo>
                  <a:lnTo>
                    <a:pt x="4063507" y="1244917"/>
                  </a:lnTo>
                  <a:lnTo>
                    <a:pt x="4091190" y="1284019"/>
                  </a:lnTo>
                  <a:lnTo>
                    <a:pt x="4117955" y="1323379"/>
                  </a:lnTo>
                  <a:lnTo>
                    <a:pt x="4143796" y="1362981"/>
                  </a:lnTo>
                  <a:lnTo>
                    <a:pt x="4168704" y="1402809"/>
                  </a:lnTo>
                  <a:lnTo>
                    <a:pt x="4192672" y="1442848"/>
                  </a:lnTo>
                  <a:lnTo>
                    <a:pt x="4215692" y="1483082"/>
                  </a:lnTo>
                  <a:lnTo>
                    <a:pt x="4237757" y="1523494"/>
                  </a:lnTo>
                  <a:lnTo>
                    <a:pt x="4258859" y="1564069"/>
                  </a:lnTo>
                  <a:lnTo>
                    <a:pt x="4278990" y="1604792"/>
                  </a:lnTo>
                  <a:lnTo>
                    <a:pt x="4298143" y="1645646"/>
                  </a:lnTo>
                  <a:lnTo>
                    <a:pt x="4316311" y="1686616"/>
                  </a:lnTo>
                  <a:lnTo>
                    <a:pt x="4333485" y="1727686"/>
                  </a:lnTo>
                  <a:lnTo>
                    <a:pt x="4349658" y="1768840"/>
                  </a:lnTo>
                  <a:lnTo>
                    <a:pt x="4364822" y="1810063"/>
                  </a:lnTo>
                  <a:lnTo>
                    <a:pt x="4378971" y="1851338"/>
                  </a:lnTo>
                  <a:lnTo>
                    <a:pt x="4392096" y="1892650"/>
                  </a:lnTo>
                  <a:lnTo>
                    <a:pt x="4404189" y="1933982"/>
                  </a:lnTo>
                  <a:lnTo>
                    <a:pt x="4415243" y="1975321"/>
                  </a:lnTo>
                  <a:lnTo>
                    <a:pt x="4425251" y="2016648"/>
                  </a:lnTo>
                  <a:lnTo>
                    <a:pt x="4434205" y="2057949"/>
                  </a:lnTo>
                  <a:lnTo>
                    <a:pt x="4442097" y="2099208"/>
                  </a:lnTo>
                  <a:lnTo>
                    <a:pt x="4448919" y="2140410"/>
                  </a:lnTo>
                  <a:lnTo>
                    <a:pt x="4454665" y="2181537"/>
                  </a:lnTo>
                  <a:lnTo>
                    <a:pt x="4459326" y="2222575"/>
                  </a:lnTo>
                  <a:lnTo>
                    <a:pt x="4462895" y="2263508"/>
                  </a:lnTo>
                  <a:lnTo>
                    <a:pt x="4465364" y="2304320"/>
                  </a:lnTo>
                  <a:lnTo>
                    <a:pt x="4466725" y="2344995"/>
                  </a:lnTo>
                  <a:lnTo>
                    <a:pt x="4466972" y="2385517"/>
                  </a:lnTo>
                  <a:lnTo>
                    <a:pt x="4466096" y="2425871"/>
                  </a:lnTo>
                  <a:lnTo>
                    <a:pt x="4464090" y="2466041"/>
                  </a:lnTo>
                  <a:lnTo>
                    <a:pt x="4460946" y="2506011"/>
                  </a:lnTo>
                  <a:lnTo>
                    <a:pt x="4456657" y="2545765"/>
                  </a:lnTo>
                  <a:lnTo>
                    <a:pt x="4451215" y="2585287"/>
                  </a:lnTo>
                  <a:lnTo>
                    <a:pt x="4444612" y="2624562"/>
                  </a:lnTo>
                  <a:lnTo>
                    <a:pt x="4436841" y="2663574"/>
                  </a:lnTo>
                  <a:lnTo>
                    <a:pt x="4427895" y="2702307"/>
                  </a:lnTo>
                  <a:lnTo>
                    <a:pt x="4417764" y="2740746"/>
                  </a:lnTo>
                  <a:lnTo>
                    <a:pt x="4406443" y="2778874"/>
                  </a:lnTo>
                  <a:lnTo>
                    <a:pt x="4393924" y="2816676"/>
                  </a:lnTo>
                  <a:lnTo>
                    <a:pt x="4380198" y="2854135"/>
                  </a:lnTo>
                  <a:lnTo>
                    <a:pt x="4365258" y="2891237"/>
                  </a:lnTo>
                  <a:lnTo>
                    <a:pt x="4349097" y="2927965"/>
                  </a:lnTo>
                  <a:lnTo>
                    <a:pt x="4331707" y="2964304"/>
                  </a:lnTo>
                  <a:lnTo>
                    <a:pt x="4313080" y="3000238"/>
                  </a:lnTo>
                  <a:lnTo>
                    <a:pt x="4293317" y="3035560"/>
                  </a:lnTo>
                  <a:lnTo>
                    <a:pt x="4272536" y="3070072"/>
                  </a:lnTo>
                  <a:lnTo>
                    <a:pt x="4250753" y="3103773"/>
                  </a:lnTo>
                  <a:lnTo>
                    <a:pt x="4227987" y="3136658"/>
                  </a:lnTo>
                  <a:lnTo>
                    <a:pt x="4204254" y="3168727"/>
                  </a:lnTo>
                  <a:lnTo>
                    <a:pt x="4179572" y="3199977"/>
                  </a:lnTo>
                  <a:lnTo>
                    <a:pt x="4153958" y="3230405"/>
                  </a:lnTo>
                  <a:lnTo>
                    <a:pt x="4127430" y="3260009"/>
                  </a:lnTo>
                  <a:lnTo>
                    <a:pt x="4100005" y="3288788"/>
                  </a:lnTo>
                  <a:lnTo>
                    <a:pt x="4071700" y="3316737"/>
                  </a:lnTo>
                  <a:lnTo>
                    <a:pt x="4042533" y="3343856"/>
                  </a:lnTo>
                  <a:lnTo>
                    <a:pt x="4012521" y="3370142"/>
                  </a:lnTo>
                  <a:lnTo>
                    <a:pt x="3981681" y="3395592"/>
                  </a:lnTo>
                  <a:lnTo>
                    <a:pt x="3950031" y="3420204"/>
                  </a:lnTo>
                  <a:lnTo>
                    <a:pt x="3917588" y="3443976"/>
                  </a:lnTo>
                  <a:lnTo>
                    <a:pt x="3884369" y="3466906"/>
                  </a:lnTo>
                  <a:lnTo>
                    <a:pt x="3850393" y="3488990"/>
                  </a:lnTo>
                  <a:lnTo>
                    <a:pt x="3815676" y="3510228"/>
                  </a:lnTo>
                  <a:lnTo>
                    <a:pt x="3780235" y="3530616"/>
                  </a:lnTo>
                  <a:lnTo>
                    <a:pt x="3744088" y="3550152"/>
                  </a:lnTo>
                  <a:lnTo>
                    <a:pt x="3707253" y="3568833"/>
                  </a:lnTo>
                  <a:lnTo>
                    <a:pt x="3669746" y="3586659"/>
                  </a:lnTo>
                  <a:lnTo>
                    <a:pt x="3631585" y="3603625"/>
                  </a:lnTo>
                  <a:lnTo>
                    <a:pt x="3592788" y="3619731"/>
                  </a:lnTo>
                  <a:lnTo>
                    <a:pt x="3553372" y="3634972"/>
                  </a:lnTo>
                  <a:lnTo>
                    <a:pt x="3513353" y="3649348"/>
                  </a:lnTo>
                  <a:lnTo>
                    <a:pt x="3472751" y="3662856"/>
                  </a:lnTo>
                  <a:lnTo>
                    <a:pt x="3431581" y="3675493"/>
                  </a:lnTo>
                  <a:lnTo>
                    <a:pt x="3389861" y="3687257"/>
                  </a:lnTo>
                  <a:lnTo>
                    <a:pt x="3347609" y="3698146"/>
                  </a:lnTo>
                  <a:lnTo>
                    <a:pt x="3304842" y="3708157"/>
                  </a:lnTo>
                  <a:lnTo>
                    <a:pt x="3261577" y="3717289"/>
                  </a:lnTo>
                  <a:lnTo>
                    <a:pt x="3217832" y="3725538"/>
                  </a:lnTo>
                  <a:lnTo>
                    <a:pt x="3173624" y="3732903"/>
                  </a:lnTo>
                  <a:lnTo>
                    <a:pt x="3128970" y="3739381"/>
                  </a:lnTo>
                  <a:lnTo>
                    <a:pt x="3083888" y="3744970"/>
                  </a:lnTo>
                  <a:lnTo>
                    <a:pt x="3038395" y="3749667"/>
                  </a:lnTo>
                  <a:lnTo>
                    <a:pt x="2992509" y="3753470"/>
                  </a:lnTo>
                  <a:lnTo>
                    <a:pt x="2946247" y="3756377"/>
                  </a:lnTo>
                  <a:lnTo>
                    <a:pt x="2899626" y="3758385"/>
                  </a:lnTo>
                  <a:lnTo>
                    <a:pt x="2852663" y="3759493"/>
                  </a:lnTo>
                  <a:lnTo>
                    <a:pt x="2805377" y="3759697"/>
                  </a:lnTo>
                  <a:lnTo>
                    <a:pt x="2757784" y="3758996"/>
                  </a:lnTo>
                  <a:lnTo>
                    <a:pt x="2709901" y="3757387"/>
                  </a:lnTo>
                  <a:lnTo>
                    <a:pt x="2661747" y="3754868"/>
                  </a:lnTo>
                  <a:lnTo>
                    <a:pt x="2613338" y="3751436"/>
                  </a:lnTo>
                  <a:lnTo>
                    <a:pt x="2564692" y="3747089"/>
                  </a:lnTo>
                  <a:lnTo>
                    <a:pt x="2515826" y="3741825"/>
                  </a:lnTo>
                  <a:lnTo>
                    <a:pt x="2466757" y="3735641"/>
                  </a:lnTo>
                  <a:lnTo>
                    <a:pt x="2417504" y="3728535"/>
                  </a:lnTo>
                  <a:lnTo>
                    <a:pt x="2368082" y="3720505"/>
                  </a:lnTo>
                  <a:lnTo>
                    <a:pt x="2318511" y="3711549"/>
                  </a:lnTo>
                  <a:lnTo>
                    <a:pt x="2268806" y="3701664"/>
                  </a:lnTo>
                  <a:lnTo>
                    <a:pt x="2218986" y="3690847"/>
                  </a:lnTo>
                  <a:lnTo>
                    <a:pt x="2169067" y="3679097"/>
                  </a:lnTo>
                  <a:lnTo>
                    <a:pt x="2119067" y="3666411"/>
                  </a:lnTo>
                  <a:lnTo>
                    <a:pt x="2069004" y="3652786"/>
                  </a:lnTo>
                  <a:lnTo>
                    <a:pt x="2018895" y="3638221"/>
                  </a:lnTo>
                  <a:lnTo>
                    <a:pt x="1968757" y="3622714"/>
                  </a:lnTo>
                  <a:lnTo>
                    <a:pt x="1918607" y="3606260"/>
                  </a:lnTo>
                  <a:lnTo>
                    <a:pt x="1868463" y="3588860"/>
                  </a:lnTo>
                  <a:lnTo>
                    <a:pt x="1818343" y="3570509"/>
                  </a:lnTo>
                  <a:lnTo>
                    <a:pt x="1768263" y="3551206"/>
                  </a:lnTo>
                  <a:lnTo>
                    <a:pt x="1718241" y="3530949"/>
                  </a:lnTo>
                  <a:lnTo>
                    <a:pt x="1668294" y="3509734"/>
                  </a:lnTo>
                  <a:lnTo>
                    <a:pt x="1618440" y="3487560"/>
                  </a:lnTo>
                  <a:lnTo>
                    <a:pt x="1568696" y="3464425"/>
                  </a:lnTo>
                  <a:lnTo>
                    <a:pt x="1519080" y="3440326"/>
                  </a:lnTo>
                  <a:lnTo>
                    <a:pt x="1469609" y="3415260"/>
                  </a:lnTo>
                  <a:lnTo>
                    <a:pt x="1420299" y="3389226"/>
                  </a:lnTo>
                  <a:lnTo>
                    <a:pt x="1371434" y="3362368"/>
                  </a:lnTo>
                  <a:lnTo>
                    <a:pt x="1323288" y="3334841"/>
                  </a:lnTo>
                  <a:lnTo>
                    <a:pt x="1275869" y="3306661"/>
                  </a:lnTo>
                  <a:lnTo>
                    <a:pt x="1229185" y="3277846"/>
                  </a:lnTo>
                  <a:lnTo>
                    <a:pt x="1183244" y="3248409"/>
                  </a:lnTo>
                  <a:lnTo>
                    <a:pt x="1138053" y="3218367"/>
                  </a:lnTo>
                  <a:lnTo>
                    <a:pt x="1093619" y="3187736"/>
                  </a:lnTo>
                  <a:lnTo>
                    <a:pt x="1049951" y="3156531"/>
                  </a:lnTo>
                  <a:lnTo>
                    <a:pt x="1007056" y="3124769"/>
                  </a:lnTo>
                  <a:lnTo>
                    <a:pt x="964941" y="3092464"/>
                  </a:lnTo>
                  <a:lnTo>
                    <a:pt x="923615" y="3059634"/>
                  </a:lnTo>
                  <a:lnTo>
                    <a:pt x="883084" y="3026293"/>
                  </a:lnTo>
                  <a:lnTo>
                    <a:pt x="843357" y="2992457"/>
                  </a:lnTo>
                  <a:lnTo>
                    <a:pt x="804440" y="2958143"/>
                  </a:lnTo>
                  <a:lnTo>
                    <a:pt x="766342" y="2923366"/>
                  </a:lnTo>
                  <a:lnTo>
                    <a:pt x="729070" y="2888141"/>
                  </a:lnTo>
                  <a:lnTo>
                    <a:pt x="692632" y="2852485"/>
                  </a:lnTo>
                  <a:lnTo>
                    <a:pt x="657035" y="2816413"/>
                  </a:lnTo>
                  <a:lnTo>
                    <a:pt x="622287" y="2779942"/>
                  </a:lnTo>
                  <a:lnTo>
                    <a:pt x="588396" y="2743086"/>
                  </a:lnTo>
                  <a:lnTo>
                    <a:pt x="555369" y="2705862"/>
                  </a:lnTo>
                  <a:lnTo>
                    <a:pt x="523213" y="2668286"/>
                  </a:lnTo>
                  <a:lnTo>
                    <a:pt x="491937" y="2630373"/>
                  </a:lnTo>
                  <a:lnTo>
                    <a:pt x="461548" y="2592139"/>
                  </a:lnTo>
                  <a:lnTo>
                    <a:pt x="432053" y="2553599"/>
                  </a:lnTo>
                  <a:lnTo>
                    <a:pt x="403461" y="2514771"/>
                  </a:lnTo>
                  <a:lnTo>
                    <a:pt x="375778" y="2475669"/>
                  </a:lnTo>
                  <a:lnTo>
                    <a:pt x="349013" y="2436309"/>
                  </a:lnTo>
                  <a:lnTo>
                    <a:pt x="323172" y="2396707"/>
                  </a:lnTo>
                  <a:lnTo>
                    <a:pt x="298264" y="2356878"/>
                  </a:lnTo>
                  <a:lnTo>
                    <a:pt x="274296" y="2316839"/>
                  </a:lnTo>
                  <a:lnTo>
                    <a:pt x="251276" y="2276606"/>
                  </a:lnTo>
                  <a:lnTo>
                    <a:pt x="229212" y="2236194"/>
                  </a:lnTo>
                  <a:lnTo>
                    <a:pt x="208110" y="2195618"/>
                  </a:lnTo>
                  <a:lnTo>
                    <a:pt x="187979" y="2154896"/>
                  </a:lnTo>
                  <a:lnTo>
                    <a:pt x="168826" y="2114041"/>
                  </a:lnTo>
                  <a:lnTo>
                    <a:pt x="150658" y="2073072"/>
                  </a:lnTo>
                  <a:lnTo>
                    <a:pt x="133484" y="2032002"/>
                  </a:lnTo>
                  <a:lnTo>
                    <a:pt x="117311" y="1990848"/>
                  </a:lnTo>
                  <a:lnTo>
                    <a:pt x="102147" y="1949625"/>
                  </a:lnTo>
                  <a:lnTo>
                    <a:pt x="87998" y="1908350"/>
                  </a:lnTo>
                  <a:lnTo>
                    <a:pt x="74874" y="1867038"/>
                  </a:lnTo>
                  <a:lnTo>
                    <a:pt x="62781" y="1825705"/>
                  </a:lnTo>
                  <a:lnTo>
                    <a:pt x="51727" y="1784367"/>
                  </a:lnTo>
                  <a:lnTo>
                    <a:pt x="41719" y="1743040"/>
                  </a:lnTo>
                  <a:lnTo>
                    <a:pt x="32765" y="1701738"/>
                  </a:lnTo>
                  <a:lnTo>
                    <a:pt x="24874" y="1660479"/>
                  </a:lnTo>
                  <a:lnTo>
                    <a:pt x="18051" y="1619278"/>
                  </a:lnTo>
                  <a:lnTo>
                    <a:pt x="12306" y="1578150"/>
                  </a:lnTo>
                  <a:lnTo>
                    <a:pt x="7645" y="1537112"/>
                  </a:lnTo>
                  <a:lnTo>
                    <a:pt x="4076" y="1496180"/>
                  </a:lnTo>
                  <a:lnTo>
                    <a:pt x="1608" y="1455368"/>
                  </a:lnTo>
                  <a:lnTo>
                    <a:pt x="246" y="1414693"/>
                  </a:lnTo>
                  <a:lnTo>
                    <a:pt x="0" y="1374171"/>
                  </a:lnTo>
                  <a:lnTo>
                    <a:pt x="876" y="1333817"/>
                  </a:lnTo>
                  <a:lnTo>
                    <a:pt x="2882" y="1293647"/>
                  </a:lnTo>
                  <a:lnTo>
                    <a:pt x="6026" y="1253677"/>
                  </a:lnTo>
                  <a:lnTo>
                    <a:pt x="10315" y="1213923"/>
                  </a:lnTo>
                  <a:lnTo>
                    <a:pt x="15757" y="1174401"/>
                  </a:lnTo>
                  <a:lnTo>
                    <a:pt x="22360" y="1135126"/>
                  </a:lnTo>
                  <a:lnTo>
                    <a:pt x="30131" y="1096113"/>
                  </a:lnTo>
                  <a:lnTo>
                    <a:pt x="39078" y="1057380"/>
                  </a:lnTo>
                  <a:lnTo>
                    <a:pt x="49208" y="1018942"/>
                  </a:lnTo>
                  <a:lnTo>
                    <a:pt x="60530" y="980814"/>
                  </a:lnTo>
                  <a:lnTo>
                    <a:pt x="73050" y="943012"/>
                  </a:lnTo>
                  <a:lnTo>
                    <a:pt x="86776" y="905553"/>
                  </a:lnTo>
                  <a:lnTo>
                    <a:pt x="101715" y="868451"/>
                  </a:lnTo>
                  <a:lnTo>
                    <a:pt x="117876" y="831722"/>
                  </a:lnTo>
                  <a:lnTo>
                    <a:pt x="135267" y="795384"/>
                  </a:lnTo>
                  <a:lnTo>
                    <a:pt x="153893" y="759450"/>
                  </a:lnTo>
                  <a:close/>
                </a:path>
              </a:pathLst>
            </a:custGeom>
            <a:ln w="12700">
              <a:solidFill>
                <a:srgbClr val="81818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3965575" y="3070352"/>
            <a:ext cx="206628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818181"/>
                </a:solidFill>
                <a:latin typeface="Times New Roman"/>
                <a:cs typeface="Times New Roman"/>
              </a:rPr>
              <a:t>Computer</a:t>
            </a:r>
            <a:r>
              <a:rPr sz="2400" spc="-70" dirty="0">
                <a:solidFill>
                  <a:srgbClr val="818181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818181"/>
                </a:solidFill>
                <a:latin typeface="Times New Roman"/>
                <a:cs typeface="Times New Roman"/>
              </a:rPr>
              <a:t>vision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52400" y="152400"/>
            <a:ext cx="8839200" cy="838200"/>
          </a:xfrm>
          <a:prstGeom prst="rect">
            <a:avLst/>
          </a:prstGeom>
          <a:solidFill>
            <a:srgbClr val="FF0000"/>
          </a:solidFill>
        </p:spPr>
        <p:txBody>
          <a:bodyPr vert="horz" wrap="square" lIns="0" tIns="641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505"/>
              </a:spcBef>
            </a:pPr>
            <a:r>
              <a:rPr dirty="0"/>
              <a:t>Another</a:t>
            </a:r>
            <a:r>
              <a:rPr spc="-40" dirty="0"/>
              <a:t> </a:t>
            </a:r>
            <a:r>
              <a:rPr dirty="0"/>
              <a:t>View</a:t>
            </a:r>
          </a:p>
        </p:txBody>
      </p:sp>
      <p:grpSp>
        <p:nvGrpSpPr>
          <p:cNvPr id="8" name="object 8"/>
          <p:cNvGrpSpPr/>
          <p:nvPr/>
        </p:nvGrpSpPr>
        <p:grpSpPr>
          <a:xfrm>
            <a:off x="2171687" y="1828800"/>
            <a:ext cx="5296535" cy="3543300"/>
            <a:chOff x="2171687" y="1828800"/>
            <a:chExt cx="5296535" cy="3543300"/>
          </a:xfrm>
        </p:grpSpPr>
        <p:sp>
          <p:nvSpPr>
            <p:cNvPr id="9" name="object 9"/>
            <p:cNvSpPr/>
            <p:nvPr/>
          </p:nvSpPr>
          <p:spPr>
            <a:xfrm>
              <a:off x="2209799" y="1892300"/>
              <a:ext cx="5194300" cy="3441700"/>
            </a:xfrm>
            <a:custGeom>
              <a:avLst/>
              <a:gdLst/>
              <a:ahLst/>
              <a:cxnLst/>
              <a:rect l="l" t="t" r="r" b="b"/>
              <a:pathLst>
                <a:path w="5194300" h="3441700">
                  <a:moveTo>
                    <a:pt x="0" y="0"/>
                  </a:moveTo>
                  <a:lnTo>
                    <a:pt x="0" y="3441700"/>
                  </a:lnTo>
                  <a:lnTo>
                    <a:pt x="5194300" y="3441700"/>
                  </a:lnTo>
                </a:path>
              </a:pathLst>
            </a:custGeom>
            <a:ln w="12700">
              <a:solidFill>
                <a:srgbClr val="81818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171687" y="1828799"/>
              <a:ext cx="5296535" cy="3543300"/>
            </a:xfrm>
            <a:custGeom>
              <a:avLst/>
              <a:gdLst/>
              <a:ahLst/>
              <a:cxnLst/>
              <a:rect l="l" t="t" r="r" b="b"/>
              <a:pathLst>
                <a:path w="5296534" h="3543300">
                  <a:moveTo>
                    <a:pt x="76200" y="76212"/>
                  </a:moveTo>
                  <a:lnTo>
                    <a:pt x="38112" y="0"/>
                  </a:lnTo>
                  <a:lnTo>
                    <a:pt x="0" y="76200"/>
                  </a:lnTo>
                  <a:lnTo>
                    <a:pt x="76200" y="76212"/>
                  </a:lnTo>
                  <a:close/>
                </a:path>
                <a:path w="5296534" h="3543300">
                  <a:moveTo>
                    <a:pt x="5295912" y="3505200"/>
                  </a:moveTo>
                  <a:lnTo>
                    <a:pt x="5219712" y="3467100"/>
                  </a:lnTo>
                  <a:lnTo>
                    <a:pt x="5219712" y="3543300"/>
                  </a:lnTo>
                  <a:lnTo>
                    <a:pt x="5295912" y="3505200"/>
                  </a:lnTo>
                  <a:close/>
                </a:path>
              </a:pathLst>
            </a:custGeom>
            <a:solidFill>
              <a:srgbClr val="8181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867400" y="4114800"/>
              <a:ext cx="1524000" cy="914400"/>
            </a:xfrm>
            <a:custGeom>
              <a:avLst/>
              <a:gdLst/>
              <a:ahLst/>
              <a:cxnLst/>
              <a:rect l="l" t="t" r="r" b="b"/>
              <a:pathLst>
                <a:path w="1524000" h="914400">
                  <a:moveTo>
                    <a:pt x="762000" y="0"/>
                  </a:moveTo>
                  <a:lnTo>
                    <a:pt x="702450" y="1375"/>
                  </a:lnTo>
                  <a:lnTo>
                    <a:pt x="644154" y="5434"/>
                  </a:lnTo>
                  <a:lnTo>
                    <a:pt x="587280" y="12075"/>
                  </a:lnTo>
                  <a:lnTo>
                    <a:pt x="531999" y="21195"/>
                  </a:lnTo>
                  <a:lnTo>
                    <a:pt x="478480" y="32694"/>
                  </a:lnTo>
                  <a:lnTo>
                    <a:pt x="426892" y="46470"/>
                  </a:lnTo>
                  <a:lnTo>
                    <a:pt x="377404" y="62421"/>
                  </a:lnTo>
                  <a:lnTo>
                    <a:pt x="330186" y="80446"/>
                  </a:lnTo>
                  <a:lnTo>
                    <a:pt x="285408" y="100442"/>
                  </a:lnTo>
                  <a:lnTo>
                    <a:pt x="243238" y="122309"/>
                  </a:lnTo>
                  <a:lnTo>
                    <a:pt x="203847" y="145944"/>
                  </a:lnTo>
                  <a:lnTo>
                    <a:pt x="167403" y="171246"/>
                  </a:lnTo>
                  <a:lnTo>
                    <a:pt x="134076" y="198113"/>
                  </a:lnTo>
                  <a:lnTo>
                    <a:pt x="104035" y="226443"/>
                  </a:lnTo>
                  <a:lnTo>
                    <a:pt x="77450" y="256136"/>
                  </a:lnTo>
                  <a:lnTo>
                    <a:pt x="54491" y="287089"/>
                  </a:lnTo>
                  <a:lnTo>
                    <a:pt x="20125" y="352369"/>
                  </a:lnTo>
                  <a:lnTo>
                    <a:pt x="2292" y="421470"/>
                  </a:lnTo>
                  <a:lnTo>
                    <a:pt x="0" y="457200"/>
                  </a:lnTo>
                  <a:lnTo>
                    <a:pt x="2292" y="492929"/>
                  </a:lnTo>
                  <a:lnTo>
                    <a:pt x="20125" y="562030"/>
                  </a:lnTo>
                  <a:lnTo>
                    <a:pt x="54491" y="627310"/>
                  </a:lnTo>
                  <a:lnTo>
                    <a:pt x="77450" y="658263"/>
                  </a:lnTo>
                  <a:lnTo>
                    <a:pt x="104035" y="687956"/>
                  </a:lnTo>
                  <a:lnTo>
                    <a:pt x="134076" y="716286"/>
                  </a:lnTo>
                  <a:lnTo>
                    <a:pt x="167403" y="743153"/>
                  </a:lnTo>
                  <a:lnTo>
                    <a:pt x="203847" y="768455"/>
                  </a:lnTo>
                  <a:lnTo>
                    <a:pt x="243238" y="792090"/>
                  </a:lnTo>
                  <a:lnTo>
                    <a:pt x="285408" y="813957"/>
                  </a:lnTo>
                  <a:lnTo>
                    <a:pt x="330186" y="833953"/>
                  </a:lnTo>
                  <a:lnTo>
                    <a:pt x="377404" y="851978"/>
                  </a:lnTo>
                  <a:lnTo>
                    <a:pt x="426892" y="867929"/>
                  </a:lnTo>
                  <a:lnTo>
                    <a:pt x="478480" y="881705"/>
                  </a:lnTo>
                  <a:lnTo>
                    <a:pt x="531999" y="893204"/>
                  </a:lnTo>
                  <a:lnTo>
                    <a:pt x="587280" y="902324"/>
                  </a:lnTo>
                  <a:lnTo>
                    <a:pt x="644154" y="908965"/>
                  </a:lnTo>
                  <a:lnTo>
                    <a:pt x="702450" y="913024"/>
                  </a:lnTo>
                  <a:lnTo>
                    <a:pt x="762000" y="914400"/>
                  </a:lnTo>
                  <a:lnTo>
                    <a:pt x="821549" y="913024"/>
                  </a:lnTo>
                  <a:lnTo>
                    <a:pt x="879845" y="908965"/>
                  </a:lnTo>
                  <a:lnTo>
                    <a:pt x="936719" y="902324"/>
                  </a:lnTo>
                  <a:lnTo>
                    <a:pt x="992000" y="893204"/>
                  </a:lnTo>
                  <a:lnTo>
                    <a:pt x="1045519" y="881705"/>
                  </a:lnTo>
                  <a:lnTo>
                    <a:pt x="1097107" y="867929"/>
                  </a:lnTo>
                  <a:lnTo>
                    <a:pt x="1146595" y="851978"/>
                  </a:lnTo>
                  <a:lnTo>
                    <a:pt x="1193813" y="833953"/>
                  </a:lnTo>
                  <a:lnTo>
                    <a:pt x="1238591" y="813957"/>
                  </a:lnTo>
                  <a:lnTo>
                    <a:pt x="1280761" y="792090"/>
                  </a:lnTo>
                  <a:lnTo>
                    <a:pt x="1320152" y="768455"/>
                  </a:lnTo>
                  <a:lnTo>
                    <a:pt x="1356596" y="743153"/>
                  </a:lnTo>
                  <a:lnTo>
                    <a:pt x="1389923" y="716286"/>
                  </a:lnTo>
                  <a:lnTo>
                    <a:pt x="1419964" y="687956"/>
                  </a:lnTo>
                  <a:lnTo>
                    <a:pt x="1446549" y="658263"/>
                  </a:lnTo>
                  <a:lnTo>
                    <a:pt x="1469508" y="627310"/>
                  </a:lnTo>
                  <a:lnTo>
                    <a:pt x="1503874" y="562030"/>
                  </a:lnTo>
                  <a:lnTo>
                    <a:pt x="1521707" y="492929"/>
                  </a:lnTo>
                  <a:lnTo>
                    <a:pt x="1524000" y="457200"/>
                  </a:lnTo>
                  <a:lnTo>
                    <a:pt x="1521707" y="421470"/>
                  </a:lnTo>
                  <a:lnTo>
                    <a:pt x="1503874" y="352369"/>
                  </a:lnTo>
                  <a:lnTo>
                    <a:pt x="1469508" y="287089"/>
                  </a:lnTo>
                  <a:lnTo>
                    <a:pt x="1446549" y="256136"/>
                  </a:lnTo>
                  <a:lnTo>
                    <a:pt x="1419964" y="226443"/>
                  </a:lnTo>
                  <a:lnTo>
                    <a:pt x="1389923" y="198113"/>
                  </a:lnTo>
                  <a:lnTo>
                    <a:pt x="1356596" y="171246"/>
                  </a:lnTo>
                  <a:lnTo>
                    <a:pt x="1320152" y="145944"/>
                  </a:lnTo>
                  <a:lnTo>
                    <a:pt x="1280761" y="122309"/>
                  </a:lnTo>
                  <a:lnTo>
                    <a:pt x="1238591" y="100442"/>
                  </a:lnTo>
                  <a:lnTo>
                    <a:pt x="1193813" y="80446"/>
                  </a:lnTo>
                  <a:lnTo>
                    <a:pt x="1146595" y="62421"/>
                  </a:lnTo>
                  <a:lnTo>
                    <a:pt x="1097107" y="46470"/>
                  </a:lnTo>
                  <a:lnTo>
                    <a:pt x="1045519" y="32694"/>
                  </a:lnTo>
                  <a:lnTo>
                    <a:pt x="992000" y="21195"/>
                  </a:lnTo>
                  <a:lnTo>
                    <a:pt x="936719" y="12075"/>
                  </a:lnTo>
                  <a:lnTo>
                    <a:pt x="879845" y="5434"/>
                  </a:lnTo>
                  <a:lnTo>
                    <a:pt x="821549" y="1375"/>
                  </a:lnTo>
                  <a:lnTo>
                    <a:pt x="762000" y="0"/>
                  </a:lnTo>
                  <a:close/>
                </a:path>
              </a:pathLst>
            </a:custGeom>
            <a:solidFill>
              <a:srgbClr val="FFFF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867400" y="4114800"/>
              <a:ext cx="1524000" cy="914400"/>
            </a:xfrm>
            <a:custGeom>
              <a:avLst/>
              <a:gdLst/>
              <a:ahLst/>
              <a:cxnLst/>
              <a:rect l="l" t="t" r="r" b="b"/>
              <a:pathLst>
                <a:path w="1524000" h="914400">
                  <a:moveTo>
                    <a:pt x="0" y="457200"/>
                  </a:moveTo>
                  <a:lnTo>
                    <a:pt x="9057" y="386493"/>
                  </a:lnTo>
                  <a:lnTo>
                    <a:pt x="35326" y="319200"/>
                  </a:lnTo>
                  <a:lnTo>
                    <a:pt x="77450" y="256136"/>
                  </a:lnTo>
                  <a:lnTo>
                    <a:pt x="104035" y="226443"/>
                  </a:lnTo>
                  <a:lnTo>
                    <a:pt x="134076" y="198113"/>
                  </a:lnTo>
                  <a:lnTo>
                    <a:pt x="167403" y="171246"/>
                  </a:lnTo>
                  <a:lnTo>
                    <a:pt x="203847" y="145944"/>
                  </a:lnTo>
                  <a:lnTo>
                    <a:pt x="243238" y="122309"/>
                  </a:lnTo>
                  <a:lnTo>
                    <a:pt x="285408" y="100442"/>
                  </a:lnTo>
                  <a:lnTo>
                    <a:pt x="330186" y="80446"/>
                  </a:lnTo>
                  <a:lnTo>
                    <a:pt x="377404" y="62421"/>
                  </a:lnTo>
                  <a:lnTo>
                    <a:pt x="426892" y="46470"/>
                  </a:lnTo>
                  <a:lnTo>
                    <a:pt x="478480" y="32694"/>
                  </a:lnTo>
                  <a:lnTo>
                    <a:pt x="531999" y="21195"/>
                  </a:lnTo>
                  <a:lnTo>
                    <a:pt x="587280" y="12075"/>
                  </a:lnTo>
                  <a:lnTo>
                    <a:pt x="644154" y="5434"/>
                  </a:lnTo>
                  <a:lnTo>
                    <a:pt x="702450" y="1375"/>
                  </a:lnTo>
                  <a:lnTo>
                    <a:pt x="762000" y="0"/>
                  </a:lnTo>
                  <a:lnTo>
                    <a:pt x="821549" y="1375"/>
                  </a:lnTo>
                  <a:lnTo>
                    <a:pt x="879845" y="5434"/>
                  </a:lnTo>
                  <a:lnTo>
                    <a:pt x="936719" y="12075"/>
                  </a:lnTo>
                  <a:lnTo>
                    <a:pt x="992000" y="21195"/>
                  </a:lnTo>
                  <a:lnTo>
                    <a:pt x="1045519" y="32694"/>
                  </a:lnTo>
                  <a:lnTo>
                    <a:pt x="1097107" y="46470"/>
                  </a:lnTo>
                  <a:lnTo>
                    <a:pt x="1146595" y="62421"/>
                  </a:lnTo>
                  <a:lnTo>
                    <a:pt x="1193813" y="80446"/>
                  </a:lnTo>
                  <a:lnTo>
                    <a:pt x="1238591" y="100442"/>
                  </a:lnTo>
                  <a:lnTo>
                    <a:pt x="1280761" y="122309"/>
                  </a:lnTo>
                  <a:lnTo>
                    <a:pt x="1320152" y="145944"/>
                  </a:lnTo>
                  <a:lnTo>
                    <a:pt x="1356596" y="171246"/>
                  </a:lnTo>
                  <a:lnTo>
                    <a:pt x="1389923" y="198113"/>
                  </a:lnTo>
                  <a:lnTo>
                    <a:pt x="1419964" y="226443"/>
                  </a:lnTo>
                  <a:lnTo>
                    <a:pt x="1446549" y="256136"/>
                  </a:lnTo>
                  <a:lnTo>
                    <a:pt x="1469508" y="287089"/>
                  </a:lnTo>
                  <a:lnTo>
                    <a:pt x="1503874" y="352369"/>
                  </a:lnTo>
                  <a:lnTo>
                    <a:pt x="1521707" y="421470"/>
                  </a:lnTo>
                  <a:lnTo>
                    <a:pt x="1524000" y="457200"/>
                  </a:lnTo>
                  <a:lnTo>
                    <a:pt x="1521707" y="492929"/>
                  </a:lnTo>
                  <a:lnTo>
                    <a:pt x="1503874" y="562030"/>
                  </a:lnTo>
                  <a:lnTo>
                    <a:pt x="1469508" y="627310"/>
                  </a:lnTo>
                  <a:lnTo>
                    <a:pt x="1446549" y="658263"/>
                  </a:lnTo>
                  <a:lnTo>
                    <a:pt x="1419964" y="687956"/>
                  </a:lnTo>
                  <a:lnTo>
                    <a:pt x="1389923" y="716286"/>
                  </a:lnTo>
                  <a:lnTo>
                    <a:pt x="1356596" y="743153"/>
                  </a:lnTo>
                  <a:lnTo>
                    <a:pt x="1320152" y="768455"/>
                  </a:lnTo>
                  <a:lnTo>
                    <a:pt x="1280761" y="792090"/>
                  </a:lnTo>
                  <a:lnTo>
                    <a:pt x="1238591" y="813957"/>
                  </a:lnTo>
                  <a:lnTo>
                    <a:pt x="1193813" y="833953"/>
                  </a:lnTo>
                  <a:lnTo>
                    <a:pt x="1146595" y="851978"/>
                  </a:lnTo>
                  <a:lnTo>
                    <a:pt x="1097107" y="867929"/>
                  </a:lnTo>
                  <a:lnTo>
                    <a:pt x="1045519" y="881705"/>
                  </a:lnTo>
                  <a:lnTo>
                    <a:pt x="992000" y="893204"/>
                  </a:lnTo>
                  <a:lnTo>
                    <a:pt x="936719" y="902324"/>
                  </a:lnTo>
                  <a:lnTo>
                    <a:pt x="879845" y="908965"/>
                  </a:lnTo>
                  <a:lnTo>
                    <a:pt x="821549" y="913024"/>
                  </a:lnTo>
                  <a:lnTo>
                    <a:pt x="762000" y="914400"/>
                  </a:lnTo>
                  <a:lnTo>
                    <a:pt x="702450" y="913024"/>
                  </a:lnTo>
                  <a:lnTo>
                    <a:pt x="644154" y="908965"/>
                  </a:lnTo>
                  <a:lnTo>
                    <a:pt x="587280" y="902324"/>
                  </a:lnTo>
                  <a:lnTo>
                    <a:pt x="531999" y="893204"/>
                  </a:lnTo>
                  <a:lnTo>
                    <a:pt x="478480" y="881705"/>
                  </a:lnTo>
                  <a:lnTo>
                    <a:pt x="426892" y="867929"/>
                  </a:lnTo>
                  <a:lnTo>
                    <a:pt x="377404" y="851978"/>
                  </a:lnTo>
                  <a:lnTo>
                    <a:pt x="330186" y="833953"/>
                  </a:lnTo>
                  <a:lnTo>
                    <a:pt x="285408" y="813957"/>
                  </a:lnTo>
                  <a:lnTo>
                    <a:pt x="243238" y="792090"/>
                  </a:lnTo>
                  <a:lnTo>
                    <a:pt x="203847" y="768455"/>
                  </a:lnTo>
                  <a:lnTo>
                    <a:pt x="167403" y="743153"/>
                  </a:lnTo>
                  <a:lnTo>
                    <a:pt x="134076" y="716286"/>
                  </a:lnTo>
                  <a:lnTo>
                    <a:pt x="104035" y="687956"/>
                  </a:lnTo>
                  <a:lnTo>
                    <a:pt x="77450" y="658263"/>
                  </a:lnTo>
                  <a:lnTo>
                    <a:pt x="54491" y="627310"/>
                  </a:lnTo>
                  <a:lnTo>
                    <a:pt x="20125" y="562030"/>
                  </a:lnTo>
                  <a:lnTo>
                    <a:pt x="2292" y="492929"/>
                  </a:lnTo>
                  <a:lnTo>
                    <a:pt x="0" y="457200"/>
                  </a:lnTo>
                  <a:close/>
                </a:path>
              </a:pathLst>
            </a:custGeom>
            <a:ln w="12192">
              <a:solidFill>
                <a:srgbClr val="81818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6215570" y="4277359"/>
            <a:ext cx="2233930" cy="1562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2715" marR="1412240" indent="-12065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818181"/>
                </a:solidFill>
                <a:latin typeface="Times New Roman"/>
                <a:cs typeface="Times New Roman"/>
              </a:rPr>
              <a:t>M</a:t>
            </a:r>
            <a:r>
              <a:rPr sz="1800" dirty="0">
                <a:solidFill>
                  <a:srgbClr val="818181"/>
                </a:solidFill>
                <a:latin typeface="Times New Roman"/>
                <a:cs typeface="Times New Roman"/>
              </a:rPr>
              <a:t>a</a:t>
            </a:r>
            <a:r>
              <a:rPr sz="1800" spc="5" dirty="0">
                <a:solidFill>
                  <a:srgbClr val="818181"/>
                </a:solidFill>
                <a:latin typeface="Times New Roman"/>
                <a:cs typeface="Times New Roman"/>
              </a:rPr>
              <a:t>c</a:t>
            </a:r>
            <a:r>
              <a:rPr sz="1800" dirty="0">
                <a:solidFill>
                  <a:srgbClr val="818181"/>
                </a:solidFill>
                <a:latin typeface="Times New Roman"/>
                <a:cs typeface="Times New Roman"/>
              </a:rPr>
              <a:t>hine  </a:t>
            </a:r>
            <a:r>
              <a:rPr sz="1800" spc="-5" dirty="0">
                <a:solidFill>
                  <a:srgbClr val="818181"/>
                </a:solidFill>
                <a:latin typeface="Times New Roman"/>
                <a:cs typeface="Times New Roman"/>
              </a:rPr>
              <a:t>vision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250">
              <a:latin typeface="Times New Roman"/>
              <a:cs typeface="Times New Roman"/>
            </a:endParaRPr>
          </a:p>
          <a:p>
            <a:pPr marL="352425">
              <a:lnSpc>
                <a:spcPct val="100000"/>
              </a:lnSpc>
            </a:pPr>
            <a:r>
              <a:rPr sz="2400" dirty="0">
                <a:solidFill>
                  <a:srgbClr val="818181"/>
                </a:solidFill>
                <a:latin typeface="Times New Roman"/>
                <a:cs typeface="Times New Roman"/>
              </a:rPr>
              <a:t>Actually</a:t>
            </a:r>
            <a:r>
              <a:rPr sz="2400" spc="-100" dirty="0">
                <a:solidFill>
                  <a:srgbClr val="818181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818181"/>
                </a:solidFill>
                <a:latin typeface="Times New Roman"/>
                <a:cs typeface="Times New Roman"/>
              </a:rPr>
              <a:t>works</a:t>
            </a:r>
            <a:endParaRPr sz="2400">
              <a:latin typeface="Times New Roman"/>
              <a:cs typeface="Times New Roman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2432304" y="1594103"/>
            <a:ext cx="1689100" cy="1018540"/>
            <a:chOff x="2432304" y="1594103"/>
            <a:chExt cx="1689100" cy="1018540"/>
          </a:xfrm>
        </p:grpSpPr>
        <p:sp>
          <p:nvSpPr>
            <p:cNvPr id="15" name="object 15"/>
            <p:cNvSpPr/>
            <p:nvPr/>
          </p:nvSpPr>
          <p:spPr>
            <a:xfrm>
              <a:off x="2438400" y="1600199"/>
              <a:ext cx="1676400" cy="1005840"/>
            </a:xfrm>
            <a:custGeom>
              <a:avLst/>
              <a:gdLst/>
              <a:ahLst/>
              <a:cxnLst/>
              <a:rect l="l" t="t" r="r" b="b"/>
              <a:pathLst>
                <a:path w="1676400" h="1005839">
                  <a:moveTo>
                    <a:pt x="838200" y="0"/>
                  </a:moveTo>
                  <a:lnTo>
                    <a:pt x="778338" y="1262"/>
                  </a:lnTo>
                  <a:lnTo>
                    <a:pt x="719613" y="4994"/>
                  </a:lnTo>
                  <a:lnTo>
                    <a:pt x="662166" y="11109"/>
                  </a:lnTo>
                  <a:lnTo>
                    <a:pt x="606139" y="19523"/>
                  </a:lnTo>
                  <a:lnTo>
                    <a:pt x="551673" y="30150"/>
                  </a:lnTo>
                  <a:lnTo>
                    <a:pt x="498910" y="42906"/>
                  </a:lnTo>
                  <a:lnTo>
                    <a:pt x="447993" y="57705"/>
                  </a:lnTo>
                  <a:lnTo>
                    <a:pt x="399062" y="74462"/>
                  </a:lnTo>
                  <a:lnTo>
                    <a:pt x="352261" y="93092"/>
                  </a:lnTo>
                  <a:lnTo>
                    <a:pt x="307730" y="113510"/>
                  </a:lnTo>
                  <a:lnTo>
                    <a:pt x="265612" y="135631"/>
                  </a:lnTo>
                  <a:lnTo>
                    <a:pt x="226048" y="159370"/>
                  </a:lnTo>
                  <a:lnTo>
                    <a:pt x="189180" y="184641"/>
                  </a:lnTo>
                  <a:lnTo>
                    <a:pt x="155151" y="211360"/>
                  </a:lnTo>
                  <a:lnTo>
                    <a:pt x="124101" y="239440"/>
                  </a:lnTo>
                  <a:lnTo>
                    <a:pt x="96173" y="268799"/>
                  </a:lnTo>
                  <a:lnTo>
                    <a:pt x="71509" y="299349"/>
                  </a:lnTo>
                  <a:lnTo>
                    <a:pt x="50250" y="331006"/>
                  </a:lnTo>
                  <a:lnTo>
                    <a:pt x="18515" y="397302"/>
                  </a:lnTo>
                  <a:lnTo>
                    <a:pt x="2104" y="467004"/>
                  </a:lnTo>
                  <a:lnTo>
                    <a:pt x="0" y="502920"/>
                  </a:lnTo>
                  <a:lnTo>
                    <a:pt x="2104" y="538835"/>
                  </a:lnTo>
                  <a:lnTo>
                    <a:pt x="18515" y="608537"/>
                  </a:lnTo>
                  <a:lnTo>
                    <a:pt x="50250" y="674833"/>
                  </a:lnTo>
                  <a:lnTo>
                    <a:pt x="71509" y="706490"/>
                  </a:lnTo>
                  <a:lnTo>
                    <a:pt x="96173" y="737040"/>
                  </a:lnTo>
                  <a:lnTo>
                    <a:pt x="124101" y="766399"/>
                  </a:lnTo>
                  <a:lnTo>
                    <a:pt x="155151" y="794479"/>
                  </a:lnTo>
                  <a:lnTo>
                    <a:pt x="189180" y="821198"/>
                  </a:lnTo>
                  <a:lnTo>
                    <a:pt x="226048" y="846469"/>
                  </a:lnTo>
                  <a:lnTo>
                    <a:pt x="265612" y="870208"/>
                  </a:lnTo>
                  <a:lnTo>
                    <a:pt x="307730" y="892329"/>
                  </a:lnTo>
                  <a:lnTo>
                    <a:pt x="352261" y="912747"/>
                  </a:lnTo>
                  <a:lnTo>
                    <a:pt x="399062" y="931377"/>
                  </a:lnTo>
                  <a:lnTo>
                    <a:pt x="447993" y="948134"/>
                  </a:lnTo>
                  <a:lnTo>
                    <a:pt x="498910" y="962933"/>
                  </a:lnTo>
                  <a:lnTo>
                    <a:pt x="551673" y="975689"/>
                  </a:lnTo>
                  <a:lnTo>
                    <a:pt x="606139" y="986316"/>
                  </a:lnTo>
                  <a:lnTo>
                    <a:pt x="662166" y="994730"/>
                  </a:lnTo>
                  <a:lnTo>
                    <a:pt x="719613" y="1000845"/>
                  </a:lnTo>
                  <a:lnTo>
                    <a:pt x="778338" y="1004577"/>
                  </a:lnTo>
                  <a:lnTo>
                    <a:pt x="838200" y="1005840"/>
                  </a:lnTo>
                  <a:lnTo>
                    <a:pt x="898061" y="1004577"/>
                  </a:lnTo>
                  <a:lnTo>
                    <a:pt x="956786" y="1000845"/>
                  </a:lnTo>
                  <a:lnTo>
                    <a:pt x="1014233" y="994730"/>
                  </a:lnTo>
                  <a:lnTo>
                    <a:pt x="1070260" y="986316"/>
                  </a:lnTo>
                  <a:lnTo>
                    <a:pt x="1124726" y="975689"/>
                  </a:lnTo>
                  <a:lnTo>
                    <a:pt x="1177489" y="962933"/>
                  </a:lnTo>
                  <a:lnTo>
                    <a:pt x="1228406" y="948134"/>
                  </a:lnTo>
                  <a:lnTo>
                    <a:pt x="1277337" y="931377"/>
                  </a:lnTo>
                  <a:lnTo>
                    <a:pt x="1324138" y="912747"/>
                  </a:lnTo>
                  <a:lnTo>
                    <a:pt x="1368669" y="892329"/>
                  </a:lnTo>
                  <a:lnTo>
                    <a:pt x="1410787" y="870208"/>
                  </a:lnTo>
                  <a:lnTo>
                    <a:pt x="1450351" y="846469"/>
                  </a:lnTo>
                  <a:lnTo>
                    <a:pt x="1487219" y="821198"/>
                  </a:lnTo>
                  <a:lnTo>
                    <a:pt x="1521248" y="794479"/>
                  </a:lnTo>
                  <a:lnTo>
                    <a:pt x="1552298" y="766399"/>
                  </a:lnTo>
                  <a:lnTo>
                    <a:pt x="1580226" y="737040"/>
                  </a:lnTo>
                  <a:lnTo>
                    <a:pt x="1604890" y="706490"/>
                  </a:lnTo>
                  <a:lnTo>
                    <a:pt x="1626149" y="674833"/>
                  </a:lnTo>
                  <a:lnTo>
                    <a:pt x="1657884" y="608537"/>
                  </a:lnTo>
                  <a:lnTo>
                    <a:pt x="1674295" y="538835"/>
                  </a:lnTo>
                  <a:lnTo>
                    <a:pt x="1676400" y="502920"/>
                  </a:lnTo>
                  <a:lnTo>
                    <a:pt x="1674295" y="467004"/>
                  </a:lnTo>
                  <a:lnTo>
                    <a:pt x="1657884" y="397302"/>
                  </a:lnTo>
                  <a:lnTo>
                    <a:pt x="1626149" y="331006"/>
                  </a:lnTo>
                  <a:lnTo>
                    <a:pt x="1604890" y="299349"/>
                  </a:lnTo>
                  <a:lnTo>
                    <a:pt x="1580226" y="268799"/>
                  </a:lnTo>
                  <a:lnTo>
                    <a:pt x="1552298" y="239440"/>
                  </a:lnTo>
                  <a:lnTo>
                    <a:pt x="1521248" y="211360"/>
                  </a:lnTo>
                  <a:lnTo>
                    <a:pt x="1487219" y="184641"/>
                  </a:lnTo>
                  <a:lnTo>
                    <a:pt x="1450351" y="159370"/>
                  </a:lnTo>
                  <a:lnTo>
                    <a:pt x="1410787" y="135631"/>
                  </a:lnTo>
                  <a:lnTo>
                    <a:pt x="1368669" y="113510"/>
                  </a:lnTo>
                  <a:lnTo>
                    <a:pt x="1324138" y="93092"/>
                  </a:lnTo>
                  <a:lnTo>
                    <a:pt x="1277337" y="74462"/>
                  </a:lnTo>
                  <a:lnTo>
                    <a:pt x="1228406" y="57705"/>
                  </a:lnTo>
                  <a:lnTo>
                    <a:pt x="1177489" y="42906"/>
                  </a:lnTo>
                  <a:lnTo>
                    <a:pt x="1124726" y="30150"/>
                  </a:lnTo>
                  <a:lnTo>
                    <a:pt x="1070260" y="19523"/>
                  </a:lnTo>
                  <a:lnTo>
                    <a:pt x="1014233" y="11109"/>
                  </a:lnTo>
                  <a:lnTo>
                    <a:pt x="956786" y="4994"/>
                  </a:lnTo>
                  <a:lnTo>
                    <a:pt x="898061" y="1262"/>
                  </a:lnTo>
                  <a:lnTo>
                    <a:pt x="838200" y="0"/>
                  </a:lnTo>
                  <a:close/>
                </a:path>
              </a:pathLst>
            </a:custGeom>
            <a:solidFill>
              <a:srgbClr val="FFFF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438400" y="1600199"/>
              <a:ext cx="1676400" cy="1005840"/>
            </a:xfrm>
            <a:custGeom>
              <a:avLst/>
              <a:gdLst/>
              <a:ahLst/>
              <a:cxnLst/>
              <a:rect l="l" t="t" r="r" b="b"/>
              <a:pathLst>
                <a:path w="1676400" h="1005839">
                  <a:moveTo>
                    <a:pt x="0" y="502920"/>
                  </a:moveTo>
                  <a:lnTo>
                    <a:pt x="8323" y="431769"/>
                  </a:lnTo>
                  <a:lnTo>
                    <a:pt x="32538" y="363686"/>
                  </a:lnTo>
                  <a:lnTo>
                    <a:pt x="71509" y="299349"/>
                  </a:lnTo>
                  <a:lnTo>
                    <a:pt x="96173" y="268799"/>
                  </a:lnTo>
                  <a:lnTo>
                    <a:pt x="124101" y="239440"/>
                  </a:lnTo>
                  <a:lnTo>
                    <a:pt x="155151" y="211360"/>
                  </a:lnTo>
                  <a:lnTo>
                    <a:pt x="189180" y="184641"/>
                  </a:lnTo>
                  <a:lnTo>
                    <a:pt x="226048" y="159370"/>
                  </a:lnTo>
                  <a:lnTo>
                    <a:pt x="265612" y="135631"/>
                  </a:lnTo>
                  <a:lnTo>
                    <a:pt x="307730" y="113510"/>
                  </a:lnTo>
                  <a:lnTo>
                    <a:pt x="352261" y="93092"/>
                  </a:lnTo>
                  <a:lnTo>
                    <a:pt x="399062" y="74462"/>
                  </a:lnTo>
                  <a:lnTo>
                    <a:pt x="447993" y="57705"/>
                  </a:lnTo>
                  <a:lnTo>
                    <a:pt x="498910" y="42906"/>
                  </a:lnTo>
                  <a:lnTo>
                    <a:pt x="551673" y="30150"/>
                  </a:lnTo>
                  <a:lnTo>
                    <a:pt x="606139" y="19523"/>
                  </a:lnTo>
                  <a:lnTo>
                    <a:pt x="662166" y="11109"/>
                  </a:lnTo>
                  <a:lnTo>
                    <a:pt x="719613" y="4994"/>
                  </a:lnTo>
                  <a:lnTo>
                    <a:pt x="778338" y="1262"/>
                  </a:lnTo>
                  <a:lnTo>
                    <a:pt x="838200" y="0"/>
                  </a:lnTo>
                  <a:lnTo>
                    <a:pt x="898061" y="1262"/>
                  </a:lnTo>
                  <a:lnTo>
                    <a:pt x="956786" y="4994"/>
                  </a:lnTo>
                  <a:lnTo>
                    <a:pt x="1014233" y="11109"/>
                  </a:lnTo>
                  <a:lnTo>
                    <a:pt x="1070260" y="19523"/>
                  </a:lnTo>
                  <a:lnTo>
                    <a:pt x="1124726" y="30150"/>
                  </a:lnTo>
                  <a:lnTo>
                    <a:pt x="1177489" y="42906"/>
                  </a:lnTo>
                  <a:lnTo>
                    <a:pt x="1228406" y="57705"/>
                  </a:lnTo>
                  <a:lnTo>
                    <a:pt x="1277337" y="74462"/>
                  </a:lnTo>
                  <a:lnTo>
                    <a:pt x="1324138" y="93092"/>
                  </a:lnTo>
                  <a:lnTo>
                    <a:pt x="1368669" y="113510"/>
                  </a:lnTo>
                  <a:lnTo>
                    <a:pt x="1410787" y="135631"/>
                  </a:lnTo>
                  <a:lnTo>
                    <a:pt x="1450351" y="159370"/>
                  </a:lnTo>
                  <a:lnTo>
                    <a:pt x="1487219" y="184641"/>
                  </a:lnTo>
                  <a:lnTo>
                    <a:pt x="1521248" y="211360"/>
                  </a:lnTo>
                  <a:lnTo>
                    <a:pt x="1552298" y="239440"/>
                  </a:lnTo>
                  <a:lnTo>
                    <a:pt x="1580226" y="268799"/>
                  </a:lnTo>
                  <a:lnTo>
                    <a:pt x="1604890" y="299349"/>
                  </a:lnTo>
                  <a:lnTo>
                    <a:pt x="1626149" y="331006"/>
                  </a:lnTo>
                  <a:lnTo>
                    <a:pt x="1657884" y="397302"/>
                  </a:lnTo>
                  <a:lnTo>
                    <a:pt x="1674295" y="467004"/>
                  </a:lnTo>
                  <a:lnTo>
                    <a:pt x="1676400" y="502920"/>
                  </a:lnTo>
                  <a:lnTo>
                    <a:pt x="1674295" y="538835"/>
                  </a:lnTo>
                  <a:lnTo>
                    <a:pt x="1657884" y="608537"/>
                  </a:lnTo>
                  <a:lnTo>
                    <a:pt x="1626149" y="674833"/>
                  </a:lnTo>
                  <a:lnTo>
                    <a:pt x="1604890" y="706490"/>
                  </a:lnTo>
                  <a:lnTo>
                    <a:pt x="1580226" y="737040"/>
                  </a:lnTo>
                  <a:lnTo>
                    <a:pt x="1552298" y="766399"/>
                  </a:lnTo>
                  <a:lnTo>
                    <a:pt x="1521248" y="794479"/>
                  </a:lnTo>
                  <a:lnTo>
                    <a:pt x="1487219" y="821198"/>
                  </a:lnTo>
                  <a:lnTo>
                    <a:pt x="1450351" y="846469"/>
                  </a:lnTo>
                  <a:lnTo>
                    <a:pt x="1410787" y="870208"/>
                  </a:lnTo>
                  <a:lnTo>
                    <a:pt x="1368669" y="892329"/>
                  </a:lnTo>
                  <a:lnTo>
                    <a:pt x="1324138" y="912747"/>
                  </a:lnTo>
                  <a:lnTo>
                    <a:pt x="1277337" y="931377"/>
                  </a:lnTo>
                  <a:lnTo>
                    <a:pt x="1228406" y="948134"/>
                  </a:lnTo>
                  <a:lnTo>
                    <a:pt x="1177489" y="962933"/>
                  </a:lnTo>
                  <a:lnTo>
                    <a:pt x="1124726" y="975689"/>
                  </a:lnTo>
                  <a:lnTo>
                    <a:pt x="1070260" y="986316"/>
                  </a:lnTo>
                  <a:lnTo>
                    <a:pt x="1014233" y="994730"/>
                  </a:lnTo>
                  <a:lnTo>
                    <a:pt x="956786" y="1000845"/>
                  </a:lnTo>
                  <a:lnTo>
                    <a:pt x="898061" y="1004577"/>
                  </a:lnTo>
                  <a:lnTo>
                    <a:pt x="838200" y="1005840"/>
                  </a:lnTo>
                  <a:lnTo>
                    <a:pt x="778338" y="1004577"/>
                  </a:lnTo>
                  <a:lnTo>
                    <a:pt x="719613" y="1000845"/>
                  </a:lnTo>
                  <a:lnTo>
                    <a:pt x="662166" y="994730"/>
                  </a:lnTo>
                  <a:lnTo>
                    <a:pt x="606139" y="986316"/>
                  </a:lnTo>
                  <a:lnTo>
                    <a:pt x="551673" y="975689"/>
                  </a:lnTo>
                  <a:lnTo>
                    <a:pt x="498910" y="962933"/>
                  </a:lnTo>
                  <a:lnTo>
                    <a:pt x="447993" y="948134"/>
                  </a:lnTo>
                  <a:lnTo>
                    <a:pt x="399062" y="931377"/>
                  </a:lnTo>
                  <a:lnTo>
                    <a:pt x="352261" y="912747"/>
                  </a:lnTo>
                  <a:lnTo>
                    <a:pt x="307730" y="892329"/>
                  </a:lnTo>
                  <a:lnTo>
                    <a:pt x="265612" y="870208"/>
                  </a:lnTo>
                  <a:lnTo>
                    <a:pt x="226048" y="846469"/>
                  </a:lnTo>
                  <a:lnTo>
                    <a:pt x="189180" y="821198"/>
                  </a:lnTo>
                  <a:lnTo>
                    <a:pt x="155151" y="794479"/>
                  </a:lnTo>
                  <a:lnTo>
                    <a:pt x="124101" y="766399"/>
                  </a:lnTo>
                  <a:lnTo>
                    <a:pt x="96173" y="737040"/>
                  </a:lnTo>
                  <a:lnTo>
                    <a:pt x="71509" y="706490"/>
                  </a:lnTo>
                  <a:lnTo>
                    <a:pt x="50250" y="674833"/>
                  </a:lnTo>
                  <a:lnTo>
                    <a:pt x="18515" y="608537"/>
                  </a:lnTo>
                  <a:lnTo>
                    <a:pt x="2104" y="538835"/>
                  </a:lnTo>
                  <a:lnTo>
                    <a:pt x="0" y="502920"/>
                  </a:lnTo>
                  <a:close/>
                </a:path>
              </a:pathLst>
            </a:custGeom>
            <a:ln w="12192">
              <a:solidFill>
                <a:srgbClr val="81818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688340" y="1150763"/>
            <a:ext cx="3281045" cy="1232535"/>
          </a:xfrm>
          <a:prstGeom prst="rect">
            <a:avLst/>
          </a:prstGeom>
        </p:spPr>
        <p:txBody>
          <a:bodyPr vert="horz" wrap="square" lIns="0" tIns="1797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15"/>
              </a:spcBef>
            </a:pPr>
            <a:r>
              <a:rPr sz="2400" dirty="0">
                <a:solidFill>
                  <a:srgbClr val="818181"/>
                </a:solidFill>
                <a:latin typeface="Times New Roman"/>
                <a:cs typeface="Times New Roman"/>
              </a:rPr>
              <a:t>Interesting</a:t>
            </a:r>
            <a:endParaRPr sz="2400">
              <a:latin typeface="Times New Roman"/>
              <a:cs typeface="Times New Roman"/>
            </a:endParaRPr>
          </a:p>
          <a:p>
            <a:pPr marL="2308225" marR="5080" indent="-401320">
              <a:lnSpc>
                <a:spcPct val="100000"/>
              </a:lnSpc>
              <a:spcBef>
                <a:spcPts val="985"/>
              </a:spcBef>
            </a:pPr>
            <a:r>
              <a:rPr sz="1800" dirty="0">
                <a:solidFill>
                  <a:srgbClr val="818181"/>
                </a:solidFill>
                <a:latin typeface="Times New Roman"/>
                <a:cs typeface="Times New Roman"/>
              </a:rPr>
              <a:t>Co</a:t>
            </a:r>
            <a:r>
              <a:rPr sz="1800" spc="-10" dirty="0">
                <a:solidFill>
                  <a:srgbClr val="818181"/>
                </a:solidFill>
                <a:latin typeface="Times New Roman"/>
                <a:cs typeface="Times New Roman"/>
              </a:rPr>
              <a:t>m</a:t>
            </a:r>
            <a:r>
              <a:rPr sz="1800" dirty="0">
                <a:solidFill>
                  <a:srgbClr val="818181"/>
                </a:solidFill>
                <a:latin typeface="Times New Roman"/>
                <a:cs typeface="Times New Roman"/>
              </a:rPr>
              <a:t>put</a:t>
            </a:r>
            <a:r>
              <a:rPr sz="1800" spc="5" dirty="0">
                <a:solidFill>
                  <a:srgbClr val="818181"/>
                </a:solidFill>
                <a:latin typeface="Times New Roman"/>
                <a:cs typeface="Times New Roman"/>
              </a:rPr>
              <a:t>a</a:t>
            </a:r>
            <a:r>
              <a:rPr sz="1800" dirty="0">
                <a:solidFill>
                  <a:srgbClr val="818181"/>
                </a:solidFill>
                <a:latin typeface="Times New Roman"/>
                <a:cs typeface="Times New Roman"/>
              </a:rPr>
              <a:t>tional  </a:t>
            </a:r>
            <a:r>
              <a:rPr sz="1800" spc="-5" dirty="0">
                <a:solidFill>
                  <a:srgbClr val="818181"/>
                </a:solidFill>
                <a:latin typeface="Times New Roman"/>
                <a:cs typeface="Times New Roman"/>
              </a:rPr>
              <a:t>vision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52400" y="152400"/>
            <a:ext cx="8839200" cy="741870"/>
          </a:xfrm>
          <a:prstGeom prst="rect">
            <a:avLst/>
          </a:prstGeom>
          <a:solidFill>
            <a:srgbClr val="FF0000"/>
          </a:solidFill>
        </p:spPr>
        <p:txBody>
          <a:bodyPr vert="horz" wrap="square" lIns="0" tIns="641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505"/>
              </a:spcBef>
            </a:pPr>
            <a:r>
              <a:rPr dirty="0"/>
              <a:t>Why </a:t>
            </a:r>
            <a:r>
              <a:rPr dirty="0" smtClean="0"/>
              <a:t>study</a:t>
            </a:r>
            <a:r>
              <a:rPr lang="en-US" dirty="0" smtClean="0"/>
              <a:t> Vision Based Automation</a:t>
            </a:r>
            <a:r>
              <a:rPr dirty="0" smtClean="0"/>
              <a:t>?</a:t>
            </a:r>
            <a:endParaRPr dirty="0"/>
          </a:p>
        </p:txBody>
      </p:sp>
      <p:sp>
        <p:nvSpPr>
          <p:cNvPr id="5" name="object 5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vert="horz" wrap="square" lIns="0" tIns="8763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690"/>
              </a:spcBef>
              <a:buChar char="•"/>
              <a:tabLst>
                <a:tab pos="354965" algn="l"/>
                <a:tab pos="355600" algn="l"/>
              </a:tabLst>
            </a:pPr>
            <a:r>
              <a:rPr spc="-5" dirty="0"/>
              <a:t>Images and movies </a:t>
            </a:r>
            <a:r>
              <a:rPr dirty="0"/>
              <a:t>are</a:t>
            </a:r>
            <a:r>
              <a:rPr spc="-15" dirty="0"/>
              <a:t> </a:t>
            </a:r>
            <a:r>
              <a:rPr spc="-5" dirty="0"/>
              <a:t>everywhere</a:t>
            </a:r>
          </a:p>
          <a:p>
            <a:pPr marL="756285" lvl="1" indent="-287020">
              <a:lnSpc>
                <a:spcPct val="100000"/>
              </a:lnSpc>
              <a:spcBef>
                <a:spcPts val="495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spc="-5" dirty="0">
                <a:latin typeface="Times New Roman"/>
                <a:cs typeface="Times New Roman"/>
              </a:rPr>
              <a:t>Mobile </a:t>
            </a:r>
            <a:r>
              <a:rPr sz="2000" dirty="0">
                <a:latin typeface="Times New Roman"/>
                <a:cs typeface="Times New Roman"/>
              </a:rPr>
              <a:t>phone, cheaper </a:t>
            </a:r>
            <a:r>
              <a:rPr sz="2000" spc="-5" dirty="0">
                <a:latin typeface="Times New Roman"/>
                <a:cs typeface="Times New Roman"/>
              </a:rPr>
              <a:t>cameras </a:t>
            </a:r>
            <a:r>
              <a:rPr sz="2000" dirty="0">
                <a:latin typeface="Times New Roman"/>
                <a:cs typeface="Times New Roman"/>
              </a:rPr>
              <a:t>enabling the </a:t>
            </a:r>
            <a:r>
              <a:rPr sz="2000" spc="-5" dirty="0">
                <a:latin typeface="Times New Roman"/>
                <a:cs typeface="Times New Roman"/>
              </a:rPr>
              <a:t>imaging</a:t>
            </a:r>
            <a:r>
              <a:rPr sz="2000" spc="-1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capture</a:t>
            </a:r>
          </a:p>
          <a:p>
            <a:pPr marL="355600" indent="-342900">
              <a:lnSpc>
                <a:spcPct val="100000"/>
              </a:lnSpc>
              <a:spcBef>
                <a:spcPts val="560"/>
              </a:spcBef>
              <a:buChar char="•"/>
              <a:tabLst>
                <a:tab pos="354965" algn="l"/>
                <a:tab pos="355600" algn="l"/>
              </a:tabLst>
            </a:pPr>
            <a:r>
              <a:rPr spc="-5" dirty="0"/>
              <a:t>Fast-growing collection </a:t>
            </a:r>
            <a:r>
              <a:rPr dirty="0"/>
              <a:t>of </a:t>
            </a:r>
            <a:r>
              <a:rPr spc="-5" dirty="0"/>
              <a:t>useful</a:t>
            </a:r>
            <a:r>
              <a:rPr spc="-55" dirty="0"/>
              <a:t> </a:t>
            </a:r>
            <a:r>
              <a:rPr dirty="0"/>
              <a:t>applications</a:t>
            </a:r>
          </a:p>
          <a:p>
            <a:pPr marL="756285" lvl="1" indent="-287020">
              <a:lnSpc>
                <a:spcPct val="100000"/>
              </a:lnSpc>
              <a:spcBef>
                <a:spcPts val="495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spc="-5" dirty="0">
                <a:latin typeface="Times New Roman"/>
                <a:cs typeface="Times New Roman"/>
              </a:rPr>
              <a:t>Face </a:t>
            </a:r>
            <a:r>
              <a:rPr sz="2000" dirty="0">
                <a:latin typeface="Times New Roman"/>
                <a:cs typeface="Times New Roman"/>
              </a:rPr>
              <a:t>finding, </a:t>
            </a:r>
            <a:r>
              <a:rPr sz="2000" spc="-5" dirty="0">
                <a:latin typeface="Times New Roman"/>
                <a:cs typeface="Times New Roman"/>
              </a:rPr>
              <a:t>recognition,</a:t>
            </a:r>
            <a:r>
              <a:rPr sz="2000" spc="-8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analysis</a:t>
            </a:r>
            <a:endParaRPr sz="2000" dirty="0">
              <a:latin typeface="Times New Roman"/>
              <a:cs typeface="Times New Roman"/>
            </a:endParaRPr>
          </a:p>
          <a:p>
            <a:pPr marL="756285" lvl="1" indent="-287020">
              <a:lnSpc>
                <a:spcPct val="100000"/>
              </a:lnSpc>
              <a:spcBef>
                <a:spcPts val="480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dirty="0">
                <a:latin typeface="Times New Roman"/>
                <a:cs typeface="Times New Roman"/>
              </a:rPr>
              <a:t>building </a:t>
            </a:r>
            <a:r>
              <a:rPr sz="2000" spc="-5" dirty="0">
                <a:latin typeface="Times New Roman"/>
                <a:cs typeface="Times New Roman"/>
              </a:rPr>
              <a:t>representations </a:t>
            </a:r>
            <a:r>
              <a:rPr sz="2000" dirty="0">
                <a:latin typeface="Times New Roman"/>
                <a:cs typeface="Times New Roman"/>
              </a:rPr>
              <a:t>of the 3D world from</a:t>
            </a:r>
            <a:r>
              <a:rPr sz="2000" spc="-17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pictures</a:t>
            </a:r>
            <a:endParaRPr sz="2000" dirty="0">
              <a:latin typeface="Times New Roman"/>
              <a:cs typeface="Times New Roman"/>
            </a:endParaRPr>
          </a:p>
          <a:p>
            <a:pPr marL="756285" lvl="1" indent="-287020">
              <a:lnSpc>
                <a:spcPct val="100000"/>
              </a:lnSpc>
              <a:spcBef>
                <a:spcPts val="480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spc="-5" dirty="0">
                <a:latin typeface="Times New Roman"/>
                <a:cs typeface="Times New Roman"/>
              </a:rPr>
              <a:t>automated </a:t>
            </a:r>
            <a:r>
              <a:rPr sz="2000" dirty="0">
                <a:latin typeface="Times New Roman"/>
                <a:cs typeface="Times New Roman"/>
              </a:rPr>
              <a:t>surveillance (who’s doing</a:t>
            </a:r>
            <a:r>
              <a:rPr sz="2000" spc="-1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what)</a:t>
            </a:r>
          </a:p>
          <a:p>
            <a:pPr marL="756285" lvl="1" indent="-287020">
              <a:lnSpc>
                <a:spcPct val="100000"/>
              </a:lnSpc>
              <a:spcBef>
                <a:spcPts val="480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spc="-5" dirty="0">
                <a:latin typeface="Times New Roman"/>
                <a:cs typeface="Times New Roman"/>
              </a:rPr>
              <a:t>movie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post-processing</a:t>
            </a:r>
            <a:endParaRPr sz="2000" dirty="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560"/>
              </a:spcBef>
              <a:buChar char="•"/>
              <a:tabLst>
                <a:tab pos="354965" algn="l"/>
                <a:tab pos="355600" algn="l"/>
              </a:tabLst>
            </a:pPr>
            <a:r>
              <a:rPr dirty="0"/>
              <a:t>Various deep and </a:t>
            </a:r>
            <a:r>
              <a:rPr spc="-5" dirty="0"/>
              <a:t>attractive scientific</a:t>
            </a:r>
            <a:r>
              <a:rPr spc="-90" dirty="0"/>
              <a:t> </a:t>
            </a:r>
            <a:r>
              <a:rPr spc="-5" dirty="0"/>
              <a:t>mysteries</a:t>
            </a:r>
          </a:p>
          <a:p>
            <a:pPr marL="756285" lvl="1" indent="-287020">
              <a:lnSpc>
                <a:spcPct val="100000"/>
              </a:lnSpc>
              <a:spcBef>
                <a:spcPts val="575"/>
              </a:spcBef>
              <a:buChar char="–"/>
              <a:tabLst>
                <a:tab pos="756285" algn="l"/>
                <a:tab pos="756920" algn="l"/>
              </a:tabLst>
            </a:pPr>
            <a:r>
              <a:rPr sz="2400" dirty="0">
                <a:latin typeface="Times New Roman"/>
                <a:cs typeface="Times New Roman"/>
              </a:rPr>
              <a:t>how </a:t>
            </a:r>
            <a:r>
              <a:rPr sz="2400" spc="-5" dirty="0">
                <a:latin typeface="Times New Roman"/>
                <a:cs typeface="Times New Roman"/>
              </a:rPr>
              <a:t>does </a:t>
            </a:r>
            <a:r>
              <a:rPr sz="2400" dirty="0">
                <a:latin typeface="Times New Roman"/>
                <a:cs typeface="Times New Roman"/>
              </a:rPr>
              <a:t>object </a:t>
            </a:r>
            <a:r>
              <a:rPr sz="2400" spc="-5" dirty="0">
                <a:latin typeface="Times New Roman"/>
                <a:cs typeface="Times New Roman"/>
              </a:rPr>
              <a:t>recognition</a:t>
            </a:r>
            <a:r>
              <a:rPr sz="2400" spc="-6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work?</a:t>
            </a:r>
            <a:endParaRPr sz="2400" dirty="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575"/>
              </a:spcBef>
              <a:buChar char="•"/>
              <a:tabLst>
                <a:tab pos="354965" algn="l"/>
                <a:tab pos="355600" algn="l"/>
              </a:tabLst>
            </a:pPr>
            <a:r>
              <a:rPr spc="-5" dirty="0"/>
              <a:t>Greater </a:t>
            </a:r>
            <a:r>
              <a:rPr dirty="0"/>
              <a:t>understanding of </a:t>
            </a:r>
            <a:r>
              <a:rPr spc="-5" dirty="0"/>
              <a:t>human</a:t>
            </a:r>
            <a:r>
              <a:rPr spc="-55" dirty="0"/>
              <a:t> </a:t>
            </a:r>
            <a:r>
              <a:rPr dirty="0"/>
              <a:t>vision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12140" y="1313179"/>
            <a:ext cx="71742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5" dirty="0">
                <a:latin typeface="Times New Roman"/>
                <a:cs typeface="Times New Roman"/>
              </a:rPr>
              <a:t>Interpretation </a:t>
            </a:r>
            <a:r>
              <a:rPr sz="3600" b="1" dirty="0">
                <a:latin typeface="Times New Roman"/>
                <a:cs typeface="Times New Roman"/>
              </a:rPr>
              <a:t>of </a:t>
            </a:r>
            <a:r>
              <a:rPr sz="3600" b="1" spc="-5" dirty="0">
                <a:latin typeface="Times New Roman"/>
                <a:cs typeface="Times New Roman"/>
              </a:rPr>
              <a:t>Visual</a:t>
            </a:r>
            <a:r>
              <a:rPr sz="3600" b="1" spc="10" dirty="0">
                <a:latin typeface="Times New Roman"/>
                <a:cs typeface="Times New Roman"/>
              </a:rPr>
              <a:t> </a:t>
            </a:r>
            <a:r>
              <a:rPr sz="3600" b="1" spc="-5" dirty="0">
                <a:latin typeface="Times New Roman"/>
                <a:cs typeface="Times New Roman"/>
              </a:rPr>
              <a:t>Information</a:t>
            </a:r>
            <a:endParaRPr sz="3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52400" y="152400"/>
            <a:ext cx="8839200" cy="838200"/>
          </a:xfrm>
          <a:prstGeom prst="rect">
            <a:avLst/>
          </a:prstGeom>
          <a:solidFill>
            <a:srgbClr val="FF0000"/>
          </a:solidFill>
        </p:spPr>
        <p:txBody>
          <a:bodyPr vert="horz" wrap="square" lIns="0" tIns="129539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19"/>
              </a:spcBef>
            </a:pPr>
            <a:r>
              <a:rPr sz="3600" spc="-5" dirty="0"/>
              <a:t>Every picture tells </a:t>
            </a:r>
            <a:r>
              <a:rPr sz="3600" dirty="0"/>
              <a:t>a</a:t>
            </a:r>
            <a:r>
              <a:rPr sz="3600" spc="25" dirty="0"/>
              <a:t> </a:t>
            </a:r>
            <a:r>
              <a:rPr sz="3600" spc="-5" dirty="0"/>
              <a:t>story</a:t>
            </a:r>
            <a:endParaRPr sz="3600"/>
          </a:p>
        </p:txBody>
      </p:sp>
      <p:sp>
        <p:nvSpPr>
          <p:cNvPr id="4" name="object 4"/>
          <p:cNvSpPr txBox="1"/>
          <p:nvPr/>
        </p:nvSpPr>
        <p:spPr>
          <a:xfrm>
            <a:off x="1145539" y="5083555"/>
            <a:ext cx="6964045" cy="836294"/>
          </a:xfrm>
          <a:prstGeom prst="rect">
            <a:avLst/>
          </a:prstGeom>
        </p:spPr>
        <p:txBody>
          <a:bodyPr vert="horz" wrap="square" lIns="0" tIns="59690" rIns="0" bIns="0" rtlCol="0">
            <a:spAutoFit/>
          </a:bodyPr>
          <a:lstStyle/>
          <a:p>
            <a:pPr marL="354965" marR="5080" indent="-342900">
              <a:lnSpc>
                <a:spcPts val="3030"/>
              </a:lnSpc>
              <a:spcBef>
                <a:spcPts val="470"/>
              </a:spcBef>
              <a:buChar char="•"/>
              <a:tabLst>
                <a:tab pos="354965" algn="l"/>
                <a:tab pos="355600" algn="l"/>
              </a:tabLst>
            </a:pPr>
            <a:r>
              <a:rPr sz="2800" spc="-5" dirty="0">
                <a:latin typeface="Times New Roman"/>
                <a:cs typeface="Times New Roman"/>
              </a:rPr>
              <a:t>Goal </a:t>
            </a:r>
            <a:r>
              <a:rPr sz="2800" dirty="0">
                <a:latin typeface="Times New Roman"/>
                <a:cs typeface="Times New Roman"/>
              </a:rPr>
              <a:t>of </a:t>
            </a:r>
            <a:r>
              <a:rPr sz="2800" dirty="0" smtClean="0">
                <a:latin typeface="Times New Roman"/>
                <a:cs typeface="Times New Roman"/>
              </a:rPr>
              <a:t>vision</a:t>
            </a:r>
            <a:r>
              <a:rPr lang="en-US" sz="2800" dirty="0" smtClean="0">
                <a:latin typeface="Times New Roman"/>
                <a:cs typeface="Times New Roman"/>
              </a:rPr>
              <a:t> based automation</a:t>
            </a:r>
            <a:r>
              <a:rPr sz="2800" dirty="0" smtClean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is to enable </a:t>
            </a:r>
            <a:r>
              <a:rPr sz="2800" spc="-10" dirty="0">
                <a:latin typeface="Times New Roman"/>
                <a:cs typeface="Times New Roman"/>
              </a:rPr>
              <a:t>machines  </a:t>
            </a:r>
            <a:r>
              <a:rPr sz="2800" spc="-5" dirty="0">
                <a:latin typeface="Times New Roman"/>
                <a:cs typeface="Times New Roman"/>
              </a:rPr>
              <a:t>analyze and interpret</a:t>
            </a:r>
            <a:r>
              <a:rPr sz="2800" spc="-3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images</a:t>
            </a:r>
            <a:endParaRPr sz="2800" dirty="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892551" y="1178052"/>
            <a:ext cx="2822448" cy="35463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52400" y="152400"/>
            <a:ext cx="8839200" cy="838200"/>
          </a:xfrm>
          <a:prstGeom prst="rect">
            <a:avLst/>
          </a:prstGeom>
          <a:solidFill>
            <a:srgbClr val="FF0000"/>
          </a:solidFill>
        </p:spPr>
        <p:txBody>
          <a:bodyPr vert="horz" wrap="square" lIns="0" tIns="64135" rIns="0" bIns="0" rtlCol="0">
            <a:spAutoFit/>
          </a:bodyPr>
          <a:lstStyle/>
          <a:p>
            <a:pPr marL="925194">
              <a:lnSpc>
                <a:spcPct val="100000"/>
              </a:lnSpc>
              <a:spcBef>
                <a:spcPts val="505"/>
              </a:spcBef>
              <a:tabLst>
                <a:tab pos="2586355" algn="l"/>
              </a:tabLst>
            </a:pPr>
            <a:r>
              <a:rPr dirty="0"/>
              <a:t>Part</a:t>
            </a:r>
            <a:r>
              <a:rPr spc="-10" dirty="0"/>
              <a:t> </a:t>
            </a:r>
            <a:r>
              <a:rPr spc="-5" dirty="0"/>
              <a:t>I:	</a:t>
            </a:r>
            <a:r>
              <a:rPr dirty="0"/>
              <a:t>The Physics of</a:t>
            </a:r>
            <a:r>
              <a:rPr spc="-85" dirty="0"/>
              <a:t> </a:t>
            </a:r>
            <a:r>
              <a:rPr dirty="0"/>
              <a:t>Imaging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12140" y="832790"/>
            <a:ext cx="7125334" cy="5372100"/>
          </a:xfrm>
          <a:prstGeom prst="rect">
            <a:avLst/>
          </a:prstGeom>
        </p:spPr>
        <p:txBody>
          <a:bodyPr vert="horz" wrap="square" lIns="0" tIns="113664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894"/>
              </a:spcBef>
              <a:buChar char="•"/>
              <a:tabLst>
                <a:tab pos="354965" algn="l"/>
                <a:tab pos="355600" algn="l"/>
              </a:tabLst>
            </a:pPr>
            <a:r>
              <a:rPr sz="3200" dirty="0">
                <a:latin typeface="Times New Roman"/>
                <a:cs typeface="Times New Roman"/>
              </a:rPr>
              <a:t>How images are</a:t>
            </a:r>
            <a:r>
              <a:rPr sz="3200" spc="-5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formed</a:t>
            </a:r>
            <a:endParaRPr sz="3200">
              <a:latin typeface="Times New Roman"/>
              <a:cs typeface="Times New Roman"/>
            </a:endParaRPr>
          </a:p>
          <a:p>
            <a:pPr marL="756285" lvl="1" indent="-287020">
              <a:lnSpc>
                <a:spcPct val="100000"/>
              </a:lnSpc>
              <a:spcBef>
                <a:spcPts val="600"/>
              </a:spcBef>
              <a:buChar char="–"/>
              <a:tabLst>
                <a:tab pos="756285" algn="l"/>
                <a:tab pos="756920" algn="l"/>
              </a:tabLst>
            </a:pPr>
            <a:r>
              <a:rPr sz="2400" spc="-5" dirty="0">
                <a:latin typeface="Times New Roman"/>
                <a:cs typeface="Times New Roman"/>
              </a:rPr>
              <a:t>Cameras</a:t>
            </a:r>
            <a:endParaRPr sz="2400">
              <a:latin typeface="Times New Roman"/>
              <a:cs typeface="Times New Roman"/>
            </a:endParaRPr>
          </a:p>
          <a:p>
            <a:pPr marL="1155700" lvl="2" indent="-228600">
              <a:lnSpc>
                <a:spcPct val="100000"/>
              </a:lnSpc>
              <a:spcBef>
                <a:spcPts val="575"/>
              </a:spcBef>
              <a:buChar char="•"/>
              <a:tabLst>
                <a:tab pos="1155700" algn="l"/>
              </a:tabLst>
            </a:pPr>
            <a:r>
              <a:rPr sz="2400" spc="-5" dirty="0">
                <a:latin typeface="Times New Roman"/>
                <a:cs typeface="Times New Roman"/>
              </a:rPr>
              <a:t>How </a:t>
            </a:r>
            <a:r>
              <a:rPr sz="2400" dirty="0">
                <a:latin typeface="Times New Roman"/>
                <a:cs typeface="Times New Roman"/>
              </a:rPr>
              <a:t>a </a:t>
            </a:r>
            <a:r>
              <a:rPr sz="2400" spc="-5" dirty="0">
                <a:latin typeface="Times New Roman"/>
                <a:cs typeface="Times New Roman"/>
              </a:rPr>
              <a:t>camera </a:t>
            </a:r>
            <a:r>
              <a:rPr sz="2400" dirty="0">
                <a:latin typeface="Times New Roman"/>
                <a:cs typeface="Times New Roman"/>
              </a:rPr>
              <a:t>creates an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image</a:t>
            </a:r>
            <a:endParaRPr sz="2400">
              <a:latin typeface="Times New Roman"/>
              <a:cs typeface="Times New Roman"/>
            </a:endParaRPr>
          </a:p>
          <a:p>
            <a:pPr marL="1155700" lvl="2" indent="-228600">
              <a:lnSpc>
                <a:spcPct val="100000"/>
              </a:lnSpc>
              <a:spcBef>
                <a:spcPts val="575"/>
              </a:spcBef>
              <a:buChar char="•"/>
              <a:tabLst>
                <a:tab pos="1155700" algn="l"/>
              </a:tabLst>
            </a:pPr>
            <a:r>
              <a:rPr sz="2400" spc="-5" dirty="0">
                <a:latin typeface="Times New Roman"/>
                <a:cs typeface="Times New Roman"/>
              </a:rPr>
              <a:t>How </a:t>
            </a:r>
            <a:r>
              <a:rPr sz="2400" dirty="0">
                <a:latin typeface="Times New Roman"/>
                <a:cs typeface="Times New Roman"/>
              </a:rPr>
              <a:t>to tell </a:t>
            </a:r>
            <a:r>
              <a:rPr sz="2400" spc="-5" dirty="0">
                <a:latin typeface="Times New Roman"/>
                <a:cs typeface="Times New Roman"/>
              </a:rPr>
              <a:t>where </a:t>
            </a:r>
            <a:r>
              <a:rPr sz="2400" dirty="0">
                <a:latin typeface="Times New Roman"/>
                <a:cs typeface="Times New Roman"/>
              </a:rPr>
              <a:t>the </a:t>
            </a:r>
            <a:r>
              <a:rPr sz="2400" spc="-5" dirty="0">
                <a:latin typeface="Times New Roman"/>
                <a:cs typeface="Times New Roman"/>
              </a:rPr>
              <a:t>camera</a:t>
            </a:r>
            <a:r>
              <a:rPr sz="2400" spc="-7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was</a:t>
            </a:r>
            <a:endParaRPr sz="2400">
              <a:latin typeface="Times New Roman"/>
              <a:cs typeface="Times New Roman"/>
            </a:endParaRPr>
          </a:p>
          <a:p>
            <a:pPr marL="756285" lvl="1" indent="-287020">
              <a:lnSpc>
                <a:spcPct val="100000"/>
              </a:lnSpc>
              <a:spcBef>
                <a:spcPts val="575"/>
              </a:spcBef>
              <a:buChar char="–"/>
              <a:tabLst>
                <a:tab pos="756285" algn="l"/>
                <a:tab pos="756920" algn="l"/>
              </a:tabLst>
            </a:pPr>
            <a:r>
              <a:rPr sz="2400" dirty="0">
                <a:latin typeface="Times New Roman"/>
                <a:cs typeface="Times New Roman"/>
              </a:rPr>
              <a:t>Light</a:t>
            </a:r>
            <a:endParaRPr sz="2400">
              <a:latin typeface="Times New Roman"/>
              <a:cs typeface="Times New Roman"/>
            </a:endParaRPr>
          </a:p>
          <a:p>
            <a:pPr marL="1155700" lvl="2" indent="-228600">
              <a:lnSpc>
                <a:spcPct val="100000"/>
              </a:lnSpc>
              <a:spcBef>
                <a:spcPts val="575"/>
              </a:spcBef>
              <a:buChar char="•"/>
              <a:tabLst>
                <a:tab pos="1155700" algn="l"/>
              </a:tabLst>
            </a:pPr>
            <a:r>
              <a:rPr sz="2400" spc="-5" dirty="0">
                <a:latin typeface="Times New Roman"/>
                <a:cs typeface="Times New Roman"/>
              </a:rPr>
              <a:t>How </a:t>
            </a:r>
            <a:r>
              <a:rPr sz="2400" dirty="0">
                <a:latin typeface="Times New Roman"/>
                <a:cs typeface="Times New Roman"/>
              </a:rPr>
              <a:t>to </a:t>
            </a:r>
            <a:r>
              <a:rPr sz="2400" spc="-5" dirty="0">
                <a:latin typeface="Times New Roman"/>
                <a:cs typeface="Times New Roman"/>
              </a:rPr>
              <a:t>measure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light</a:t>
            </a:r>
            <a:endParaRPr sz="2400">
              <a:latin typeface="Times New Roman"/>
              <a:cs typeface="Times New Roman"/>
            </a:endParaRPr>
          </a:p>
          <a:p>
            <a:pPr marL="1155700" lvl="2" indent="-228600">
              <a:lnSpc>
                <a:spcPct val="100000"/>
              </a:lnSpc>
              <a:spcBef>
                <a:spcPts val="580"/>
              </a:spcBef>
              <a:buChar char="•"/>
              <a:tabLst>
                <a:tab pos="1155700" algn="l"/>
              </a:tabLst>
            </a:pPr>
            <a:r>
              <a:rPr sz="2400" spc="-10" dirty="0">
                <a:latin typeface="Times New Roman"/>
                <a:cs typeface="Times New Roman"/>
              </a:rPr>
              <a:t>What </a:t>
            </a:r>
            <a:r>
              <a:rPr sz="2400" dirty="0">
                <a:latin typeface="Times New Roman"/>
                <a:cs typeface="Times New Roman"/>
              </a:rPr>
              <a:t>light </a:t>
            </a:r>
            <a:r>
              <a:rPr sz="2400" spc="-5" dirty="0">
                <a:latin typeface="Times New Roman"/>
                <a:cs typeface="Times New Roman"/>
              </a:rPr>
              <a:t>does </a:t>
            </a:r>
            <a:r>
              <a:rPr sz="2400" dirty="0">
                <a:latin typeface="Times New Roman"/>
                <a:cs typeface="Times New Roman"/>
              </a:rPr>
              <a:t>at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surfaces</a:t>
            </a:r>
            <a:endParaRPr sz="2400">
              <a:latin typeface="Times New Roman"/>
              <a:cs typeface="Times New Roman"/>
            </a:endParaRPr>
          </a:p>
          <a:p>
            <a:pPr marL="1155700" marR="5080" lvl="2" indent="-228600">
              <a:lnSpc>
                <a:spcPct val="100000"/>
              </a:lnSpc>
              <a:spcBef>
                <a:spcPts val="575"/>
              </a:spcBef>
              <a:buChar char="•"/>
              <a:tabLst>
                <a:tab pos="1155700" algn="l"/>
              </a:tabLst>
            </a:pPr>
            <a:r>
              <a:rPr sz="2400" spc="-5" dirty="0">
                <a:latin typeface="Times New Roman"/>
                <a:cs typeface="Times New Roman"/>
              </a:rPr>
              <a:t>How </a:t>
            </a:r>
            <a:r>
              <a:rPr sz="2400" dirty="0">
                <a:latin typeface="Times New Roman"/>
                <a:cs typeface="Times New Roman"/>
              </a:rPr>
              <a:t>the brightness values </a:t>
            </a:r>
            <a:r>
              <a:rPr sz="2400" spc="-5" dirty="0">
                <a:latin typeface="Times New Roman"/>
                <a:cs typeface="Times New Roman"/>
              </a:rPr>
              <a:t>we see </a:t>
            </a:r>
            <a:r>
              <a:rPr sz="2400" dirty="0">
                <a:latin typeface="Times New Roman"/>
                <a:cs typeface="Times New Roman"/>
              </a:rPr>
              <a:t>in </a:t>
            </a:r>
            <a:r>
              <a:rPr sz="2400" spc="-5" dirty="0">
                <a:latin typeface="Times New Roman"/>
                <a:cs typeface="Times New Roman"/>
              </a:rPr>
              <a:t>cameras</a:t>
            </a:r>
            <a:r>
              <a:rPr sz="2400" spc="-9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are  </a:t>
            </a:r>
            <a:r>
              <a:rPr sz="2400" spc="-5" dirty="0">
                <a:latin typeface="Times New Roman"/>
                <a:cs typeface="Times New Roman"/>
              </a:rPr>
              <a:t>determined</a:t>
            </a:r>
            <a:endParaRPr sz="2400">
              <a:latin typeface="Times New Roman"/>
              <a:cs typeface="Times New Roman"/>
            </a:endParaRPr>
          </a:p>
          <a:p>
            <a:pPr marL="756285" lvl="1" indent="-287020">
              <a:lnSpc>
                <a:spcPct val="100000"/>
              </a:lnSpc>
              <a:spcBef>
                <a:spcPts val="575"/>
              </a:spcBef>
              <a:buChar char="–"/>
              <a:tabLst>
                <a:tab pos="756285" algn="l"/>
                <a:tab pos="756920" algn="l"/>
              </a:tabLst>
            </a:pPr>
            <a:r>
              <a:rPr sz="2400" spc="-5" dirty="0">
                <a:latin typeface="Times New Roman"/>
                <a:cs typeface="Times New Roman"/>
              </a:rPr>
              <a:t>Color</a:t>
            </a:r>
            <a:endParaRPr sz="2400">
              <a:latin typeface="Times New Roman"/>
              <a:cs typeface="Times New Roman"/>
            </a:endParaRPr>
          </a:p>
          <a:p>
            <a:pPr marL="1155700" lvl="2" indent="-228600">
              <a:lnSpc>
                <a:spcPct val="100000"/>
              </a:lnSpc>
              <a:spcBef>
                <a:spcPts val="575"/>
              </a:spcBef>
              <a:buChar char="•"/>
              <a:tabLst>
                <a:tab pos="1155700" algn="l"/>
              </a:tabLst>
            </a:pPr>
            <a:r>
              <a:rPr sz="2400" spc="-5" dirty="0">
                <a:latin typeface="Times New Roman"/>
                <a:cs typeface="Times New Roman"/>
              </a:rPr>
              <a:t>The </a:t>
            </a:r>
            <a:r>
              <a:rPr sz="2400" dirty="0">
                <a:latin typeface="Times New Roman"/>
                <a:cs typeface="Times New Roman"/>
              </a:rPr>
              <a:t>underlying </a:t>
            </a:r>
            <a:r>
              <a:rPr sz="2400" spc="-5" dirty="0">
                <a:latin typeface="Times New Roman"/>
                <a:cs typeface="Times New Roman"/>
              </a:rPr>
              <a:t>mechanisms </a:t>
            </a:r>
            <a:r>
              <a:rPr sz="2400" dirty="0">
                <a:latin typeface="Times New Roman"/>
                <a:cs typeface="Times New Roman"/>
              </a:rPr>
              <a:t>of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color</a:t>
            </a:r>
            <a:endParaRPr sz="2400">
              <a:latin typeface="Times New Roman"/>
              <a:cs typeface="Times New Roman"/>
            </a:endParaRPr>
          </a:p>
          <a:p>
            <a:pPr marL="1155700" lvl="2" indent="-228600">
              <a:lnSpc>
                <a:spcPct val="100000"/>
              </a:lnSpc>
              <a:spcBef>
                <a:spcPts val="575"/>
              </a:spcBef>
              <a:buChar char="•"/>
              <a:tabLst>
                <a:tab pos="1155700" algn="l"/>
              </a:tabLst>
            </a:pPr>
            <a:r>
              <a:rPr sz="2400" spc="-5" dirty="0">
                <a:latin typeface="Times New Roman"/>
                <a:cs typeface="Times New Roman"/>
              </a:rPr>
              <a:t>How </a:t>
            </a:r>
            <a:r>
              <a:rPr sz="2400" dirty="0">
                <a:latin typeface="Times New Roman"/>
                <a:cs typeface="Times New Roman"/>
              </a:rPr>
              <a:t>to describe it </a:t>
            </a:r>
            <a:r>
              <a:rPr sz="2400" spc="-5" dirty="0">
                <a:latin typeface="Times New Roman"/>
                <a:cs typeface="Times New Roman"/>
              </a:rPr>
              <a:t>and measure</a:t>
            </a:r>
            <a:r>
              <a:rPr sz="2400" spc="-6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it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52400" y="152400"/>
            <a:ext cx="8839200" cy="838200"/>
          </a:xfrm>
          <a:prstGeom prst="rect">
            <a:avLst/>
          </a:prstGeom>
          <a:solidFill>
            <a:srgbClr val="FF0000"/>
          </a:solidFill>
        </p:spPr>
        <p:txBody>
          <a:bodyPr vert="horz" wrap="square" lIns="0" tIns="641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505"/>
              </a:spcBef>
            </a:pPr>
            <a:r>
              <a:rPr dirty="0"/>
              <a:t>Book</a:t>
            </a:r>
            <a:r>
              <a:rPr spc="-35" dirty="0"/>
              <a:t> </a:t>
            </a:r>
            <a:r>
              <a:rPr dirty="0"/>
              <a:t>References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07340" y="1683511"/>
            <a:ext cx="8639175" cy="3683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marR="435609" indent="-457200">
              <a:lnSpc>
                <a:spcPct val="100000"/>
              </a:lnSpc>
              <a:spcBef>
                <a:spcPts val="100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sz="2400" spc="-5" dirty="0">
                <a:latin typeface="Times New Roman"/>
                <a:cs typeface="Times New Roman"/>
              </a:rPr>
              <a:t>A.K. </a:t>
            </a:r>
            <a:r>
              <a:rPr sz="2400" dirty="0">
                <a:latin typeface="Times New Roman"/>
                <a:cs typeface="Times New Roman"/>
              </a:rPr>
              <a:t>Jain: </a:t>
            </a:r>
            <a:r>
              <a:rPr sz="2400" i="1" spc="-5" dirty="0">
                <a:latin typeface="Times New Roman"/>
                <a:cs typeface="Times New Roman"/>
              </a:rPr>
              <a:t>Fundamentals </a:t>
            </a:r>
            <a:r>
              <a:rPr sz="2400" i="1" dirty="0">
                <a:latin typeface="Times New Roman"/>
                <a:cs typeface="Times New Roman"/>
              </a:rPr>
              <a:t>of Digital </a:t>
            </a:r>
            <a:r>
              <a:rPr sz="2400" i="1" spc="-5" dirty="0">
                <a:latin typeface="Times New Roman"/>
                <a:cs typeface="Times New Roman"/>
              </a:rPr>
              <a:t>Image </a:t>
            </a:r>
            <a:r>
              <a:rPr sz="2400" i="1" spc="-10" dirty="0">
                <a:latin typeface="Times New Roman"/>
                <a:cs typeface="Times New Roman"/>
              </a:rPr>
              <a:t>Processing, </a:t>
            </a:r>
            <a:r>
              <a:rPr sz="2400" dirty="0">
                <a:latin typeface="Times New Roman"/>
                <a:cs typeface="Times New Roman"/>
              </a:rPr>
              <a:t>Prentice  Hall,1989</a:t>
            </a:r>
            <a:endParaRPr sz="2400">
              <a:latin typeface="Times New Roman"/>
              <a:cs typeface="Times New Roman"/>
            </a:endParaRPr>
          </a:p>
          <a:p>
            <a:pPr marL="469900" marR="5080" indent="-457200">
              <a:lnSpc>
                <a:spcPct val="100000"/>
              </a:lnSpc>
              <a:buAutoNum type="arabicPeriod"/>
              <a:tabLst>
                <a:tab pos="469265" algn="l"/>
                <a:tab pos="469900" algn="l"/>
              </a:tabLst>
            </a:pPr>
            <a:r>
              <a:rPr sz="2400" spc="-5" dirty="0">
                <a:latin typeface="Times New Roman"/>
                <a:cs typeface="Times New Roman"/>
              </a:rPr>
              <a:t>E. </a:t>
            </a:r>
            <a:r>
              <a:rPr sz="2400" spc="-15" dirty="0">
                <a:latin typeface="Times New Roman"/>
                <a:cs typeface="Times New Roman"/>
              </a:rPr>
              <a:t>Trucco </a:t>
            </a:r>
            <a:r>
              <a:rPr sz="2400" dirty="0">
                <a:latin typeface="Times New Roman"/>
                <a:cs typeface="Times New Roman"/>
              </a:rPr>
              <a:t>and </a:t>
            </a:r>
            <a:r>
              <a:rPr sz="2400" spc="-5" dirty="0">
                <a:latin typeface="Times New Roman"/>
                <a:cs typeface="Times New Roman"/>
              </a:rPr>
              <a:t>A. </a:t>
            </a:r>
            <a:r>
              <a:rPr sz="2400" spc="-45" dirty="0">
                <a:latin typeface="Times New Roman"/>
                <a:cs typeface="Times New Roman"/>
              </a:rPr>
              <a:t>Verri</a:t>
            </a:r>
            <a:r>
              <a:rPr sz="2400" i="1" spc="-45" dirty="0">
                <a:latin typeface="Times New Roman"/>
                <a:cs typeface="Times New Roman"/>
              </a:rPr>
              <a:t>: </a:t>
            </a:r>
            <a:r>
              <a:rPr sz="2400" i="1" spc="-10" dirty="0">
                <a:latin typeface="Times New Roman"/>
                <a:cs typeface="Times New Roman"/>
              </a:rPr>
              <a:t>Introductory </a:t>
            </a:r>
            <a:r>
              <a:rPr sz="2400" i="1" spc="-25" dirty="0">
                <a:latin typeface="Times New Roman"/>
                <a:cs typeface="Times New Roman"/>
              </a:rPr>
              <a:t>Techniques </a:t>
            </a:r>
            <a:r>
              <a:rPr sz="2400" i="1" dirty="0">
                <a:latin typeface="Times New Roman"/>
                <a:cs typeface="Times New Roman"/>
              </a:rPr>
              <a:t>for 3-D</a:t>
            </a:r>
            <a:r>
              <a:rPr sz="2400" i="1" spc="-190" dirty="0">
                <a:latin typeface="Times New Roman"/>
                <a:cs typeface="Times New Roman"/>
              </a:rPr>
              <a:t> </a:t>
            </a:r>
            <a:r>
              <a:rPr sz="2400" i="1" spc="-5" dirty="0">
                <a:latin typeface="Times New Roman"/>
                <a:cs typeface="Times New Roman"/>
              </a:rPr>
              <a:t>Computer  </a:t>
            </a:r>
            <a:r>
              <a:rPr sz="2400" i="1" spc="-30" dirty="0">
                <a:latin typeface="Times New Roman"/>
                <a:cs typeface="Times New Roman"/>
              </a:rPr>
              <a:t>Vision</a:t>
            </a:r>
            <a:endParaRPr sz="2400">
              <a:latin typeface="Times New Roman"/>
              <a:cs typeface="Times New Roman"/>
            </a:endParaRPr>
          </a:p>
          <a:p>
            <a:pPr marL="469900" indent="-457200">
              <a:lnSpc>
                <a:spcPct val="100000"/>
              </a:lnSpc>
              <a:buAutoNum type="arabicPeriod"/>
              <a:tabLst>
                <a:tab pos="469265" algn="l"/>
                <a:tab pos="469900" algn="l"/>
              </a:tabLst>
            </a:pPr>
            <a:r>
              <a:rPr sz="2400" spc="-5" dirty="0">
                <a:solidFill>
                  <a:srgbClr val="FF0000"/>
                </a:solidFill>
                <a:latin typeface="Times New Roman"/>
                <a:cs typeface="Times New Roman"/>
              </a:rPr>
              <a:t>R.C. 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Gonzalez and </a:t>
            </a:r>
            <a:r>
              <a:rPr sz="2400" spc="-5" dirty="0">
                <a:solidFill>
                  <a:srgbClr val="FF0000"/>
                </a:solidFill>
                <a:latin typeface="Times New Roman"/>
                <a:cs typeface="Times New Roman"/>
              </a:rPr>
              <a:t>R.E. </a:t>
            </a:r>
            <a:r>
              <a:rPr sz="2400" spc="-40" dirty="0">
                <a:solidFill>
                  <a:srgbClr val="FF0000"/>
                </a:solidFill>
                <a:latin typeface="Times New Roman"/>
                <a:cs typeface="Times New Roman"/>
              </a:rPr>
              <a:t>Woods</a:t>
            </a:r>
            <a:r>
              <a:rPr sz="2400" i="1" spc="-40" dirty="0">
                <a:solidFill>
                  <a:srgbClr val="FF0000"/>
                </a:solidFill>
                <a:latin typeface="Times New Roman"/>
                <a:cs typeface="Times New Roman"/>
              </a:rPr>
              <a:t>: </a:t>
            </a:r>
            <a:r>
              <a:rPr sz="2400" i="1" dirty="0">
                <a:solidFill>
                  <a:srgbClr val="FF0000"/>
                </a:solidFill>
                <a:latin typeface="Times New Roman"/>
                <a:cs typeface="Times New Roman"/>
              </a:rPr>
              <a:t>Digital </a:t>
            </a:r>
            <a:r>
              <a:rPr sz="2400" i="1" spc="-5" dirty="0">
                <a:solidFill>
                  <a:srgbClr val="FF0000"/>
                </a:solidFill>
                <a:latin typeface="Times New Roman"/>
                <a:cs typeface="Times New Roman"/>
              </a:rPr>
              <a:t>Image</a:t>
            </a:r>
            <a:r>
              <a:rPr sz="2400" i="1" spc="-3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i="1" spc="-10" dirty="0">
                <a:solidFill>
                  <a:srgbClr val="FF0000"/>
                </a:solidFill>
                <a:latin typeface="Times New Roman"/>
                <a:cs typeface="Times New Roman"/>
              </a:rPr>
              <a:t>Processing,</a:t>
            </a:r>
            <a:endParaRPr sz="2400">
              <a:latin typeface="Times New Roman"/>
              <a:cs typeface="Times New Roman"/>
            </a:endParaRPr>
          </a:p>
          <a:p>
            <a:pPr marL="469900">
              <a:lnSpc>
                <a:spcPct val="100000"/>
              </a:lnSpc>
            </a:pPr>
            <a:r>
              <a:rPr sz="2400" spc="-5" dirty="0">
                <a:solidFill>
                  <a:srgbClr val="FF0000"/>
                </a:solidFill>
                <a:latin typeface="Times New Roman"/>
                <a:cs typeface="Times New Roman"/>
              </a:rPr>
              <a:t>Prentice-Hall,</a:t>
            </a:r>
            <a:r>
              <a:rPr sz="2400" spc="-4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2002</a:t>
            </a:r>
            <a:endParaRPr sz="2400">
              <a:latin typeface="Times New Roman"/>
              <a:cs typeface="Times New Roman"/>
            </a:endParaRPr>
          </a:p>
          <a:p>
            <a:pPr marL="469900" marR="577850" indent="-457200">
              <a:lnSpc>
                <a:spcPct val="100000"/>
              </a:lnSpc>
              <a:buAutoNum type="arabicPeriod" startAt="4"/>
              <a:tabLst>
                <a:tab pos="469265" algn="l"/>
                <a:tab pos="469900" algn="l"/>
              </a:tabLst>
            </a:pPr>
            <a:r>
              <a:rPr sz="2400" spc="-5" dirty="0">
                <a:latin typeface="Times New Roman"/>
                <a:cs typeface="Times New Roman"/>
              </a:rPr>
              <a:t>David A. Forsyth </a:t>
            </a:r>
            <a:r>
              <a:rPr sz="2400" dirty="0">
                <a:latin typeface="Times New Roman"/>
                <a:cs typeface="Times New Roman"/>
              </a:rPr>
              <a:t>and </a:t>
            </a:r>
            <a:r>
              <a:rPr sz="2400" spc="-5" dirty="0">
                <a:latin typeface="Times New Roman"/>
                <a:cs typeface="Times New Roman"/>
              </a:rPr>
              <a:t>Jean Ponce: </a:t>
            </a:r>
            <a:r>
              <a:rPr sz="2400" i="1" spc="-5" dirty="0">
                <a:latin typeface="Times New Roman"/>
                <a:cs typeface="Times New Roman"/>
              </a:rPr>
              <a:t>Computer </a:t>
            </a:r>
            <a:r>
              <a:rPr sz="2400" i="1" dirty="0">
                <a:latin typeface="Times New Roman"/>
                <a:cs typeface="Times New Roman"/>
              </a:rPr>
              <a:t>vision: a</a:t>
            </a:r>
            <a:r>
              <a:rPr sz="2400" i="1" spc="-105" dirty="0">
                <a:latin typeface="Times New Roman"/>
                <a:cs typeface="Times New Roman"/>
              </a:rPr>
              <a:t> </a:t>
            </a:r>
            <a:r>
              <a:rPr sz="2400" i="1" spc="-5" dirty="0">
                <a:latin typeface="Times New Roman"/>
                <a:cs typeface="Times New Roman"/>
              </a:rPr>
              <a:t>modern  </a:t>
            </a:r>
            <a:r>
              <a:rPr sz="2400" i="1" spc="-10" dirty="0">
                <a:latin typeface="Times New Roman"/>
                <a:cs typeface="Times New Roman"/>
              </a:rPr>
              <a:t>approach</a:t>
            </a:r>
            <a:r>
              <a:rPr sz="2400" spc="-10" dirty="0">
                <a:latin typeface="Times New Roman"/>
                <a:cs typeface="Times New Roman"/>
              </a:rPr>
              <a:t>. </a:t>
            </a:r>
            <a:r>
              <a:rPr sz="2400" spc="-5" dirty="0">
                <a:latin typeface="Times New Roman"/>
                <a:cs typeface="Times New Roman"/>
              </a:rPr>
              <a:t>Prentice </a:t>
            </a:r>
            <a:r>
              <a:rPr sz="2400" dirty="0">
                <a:latin typeface="Times New Roman"/>
                <a:cs typeface="Times New Roman"/>
              </a:rPr>
              <a:t>Hall,</a:t>
            </a:r>
            <a:r>
              <a:rPr sz="2400" spc="-5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2002.</a:t>
            </a:r>
            <a:endParaRPr sz="2400">
              <a:latin typeface="Times New Roman"/>
              <a:cs typeface="Times New Roman"/>
            </a:endParaRPr>
          </a:p>
          <a:p>
            <a:pPr marL="469900" marR="485775" indent="-457200">
              <a:lnSpc>
                <a:spcPct val="100000"/>
              </a:lnSpc>
              <a:buAutoNum type="arabicPeriod" startAt="4"/>
              <a:tabLst>
                <a:tab pos="469265" algn="l"/>
                <a:tab pos="469900" algn="l"/>
              </a:tabLst>
            </a:pPr>
            <a:r>
              <a:rPr sz="2400" spc="-5" dirty="0">
                <a:latin typeface="Times New Roman"/>
                <a:cs typeface="Times New Roman"/>
              </a:rPr>
              <a:t>Bernd Jähne: </a:t>
            </a:r>
            <a:r>
              <a:rPr sz="2400" i="1" dirty="0">
                <a:latin typeface="Times New Roman"/>
                <a:cs typeface="Times New Roman"/>
              </a:rPr>
              <a:t>Digital </a:t>
            </a:r>
            <a:r>
              <a:rPr sz="2400" i="1" spc="-5" dirty="0">
                <a:latin typeface="Times New Roman"/>
                <a:cs typeface="Times New Roman"/>
              </a:rPr>
              <a:t>image </a:t>
            </a:r>
            <a:r>
              <a:rPr sz="2400" i="1" spc="-10" dirty="0">
                <a:latin typeface="Times New Roman"/>
                <a:cs typeface="Times New Roman"/>
              </a:rPr>
              <a:t>processing, </a:t>
            </a:r>
            <a:r>
              <a:rPr sz="2400" spc="-25" dirty="0">
                <a:latin typeface="Times New Roman"/>
                <a:cs typeface="Times New Roman"/>
              </a:rPr>
              <a:t>Springer-Verlag </a:t>
            </a:r>
            <a:r>
              <a:rPr sz="2400" spc="-5" dirty="0">
                <a:latin typeface="Times New Roman"/>
                <a:cs typeface="Times New Roman"/>
              </a:rPr>
              <a:t>Berlin  Heidelberg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2001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52400" y="152400"/>
            <a:ext cx="8839200" cy="838200"/>
          </a:xfrm>
          <a:prstGeom prst="rect">
            <a:avLst/>
          </a:prstGeom>
          <a:solidFill>
            <a:srgbClr val="FF0000"/>
          </a:solidFill>
        </p:spPr>
        <p:txBody>
          <a:bodyPr vert="horz" wrap="square" lIns="0" tIns="64135" rIns="0" bIns="0" rtlCol="0">
            <a:spAutoFit/>
          </a:bodyPr>
          <a:lstStyle/>
          <a:p>
            <a:pPr marL="485140">
              <a:lnSpc>
                <a:spcPct val="100000"/>
              </a:lnSpc>
              <a:spcBef>
                <a:spcPts val="505"/>
              </a:spcBef>
              <a:tabLst>
                <a:tab pos="2330450" algn="l"/>
              </a:tabLst>
            </a:pPr>
            <a:r>
              <a:rPr dirty="0"/>
              <a:t>Part</a:t>
            </a:r>
            <a:r>
              <a:rPr spc="-10" dirty="0"/>
              <a:t> </a:t>
            </a:r>
            <a:r>
              <a:rPr spc="-5" dirty="0"/>
              <a:t>II:	Early </a:t>
            </a:r>
            <a:r>
              <a:rPr dirty="0"/>
              <a:t>Vision in One</a:t>
            </a:r>
            <a:r>
              <a:rPr spc="-65" dirty="0"/>
              <a:t> </a:t>
            </a:r>
            <a:r>
              <a:rPr dirty="0"/>
              <a:t>Image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12140" y="1063458"/>
            <a:ext cx="7611745" cy="4640580"/>
          </a:xfrm>
          <a:prstGeom prst="rect">
            <a:avLst/>
          </a:prstGeom>
        </p:spPr>
        <p:txBody>
          <a:bodyPr vert="horz" wrap="square" lIns="0" tIns="11176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880"/>
              </a:spcBef>
              <a:buChar char="•"/>
              <a:tabLst>
                <a:tab pos="354965" algn="l"/>
                <a:tab pos="355600" algn="l"/>
              </a:tabLst>
            </a:pPr>
            <a:r>
              <a:rPr sz="3200" dirty="0">
                <a:latin typeface="Times New Roman"/>
                <a:cs typeface="Times New Roman"/>
              </a:rPr>
              <a:t>Representing small patches of</a:t>
            </a:r>
            <a:r>
              <a:rPr sz="3200" spc="-9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image</a:t>
            </a:r>
            <a:endParaRPr sz="3200">
              <a:latin typeface="Times New Roman"/>
              <a:cs typeface="Times New Roman"/>
            </a:endParaRPr>
          </a:p>
          <a:p>
            <a:pPr marL="756285" lvl="1" indent="-287020">
              <a:lnSpc>
                <a:spcPct val="100000"/>
              </a:lnSpc>
              <a:spcBef>
                <a:spcPts val="675"/>
              </a:spcBef>
              <a:buChar char="–"/>
              <a:tabLst>
                <a:tab pos="756920" algn="l"/>
              </a:tabLst>
            </a:pPr>
            <a:r>
              <a:rPr sz="2800" dirty="0">
                <a:latin typeface="Times New Roman"/>
                <a:cs typeface="Times New Roman"/>
              </a:rPr>
              <a:t>For </a:t>
            </a:r>
            <a:r>
              <a:rPr sz="2800" spc="-5" dirty="0">
                <a:latin typeface="Times New Roman"/>
                <a:cs typeface="Times New Roman"/>
              </a:rPr>
              <a:t>three</a:t>
            </a:r>
            <a:r>
              <a:rPr sz="2800" spc="-1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reasons</a:t>
            </a:r>
            <a:endParaRPr sz="2800">
              <a:latin typeface="Times New Roman"/>
              <a:cs typeface="Times New Roman"/>
            </a:endParaRPr>
          </a:p>
          <a:p>
            <a:pPr marL="1155065" marR="154940" lvl="2" indent="-228600">
              <a:lnSpc>
                <a:spcPct val="100000"/>
              </a:lnSpc>
              <a:spcBef>
                <a:spcPts val="595"/>
              </a:spcBef>
              <a:buChar char="•"/>
              <a:tabLst>
                <a:tab pos="1155700" algn="l"/>
              </a:tabLst>
            </a:pPr>
            <a:r>
              <a:rPr sz="2400" spc="-15" dirty="0">
                <a:latin typeface="Times New Roman"/>
                <a:cs typeface="Times New Roman"/>
              </a:rPr>
              <a:t>We </a:t>
            </a:r>
            <a:r>
              <a:rPr sz="2400" spc="-5" dirty="0">
                <a:latin typeface="Times New Roman"/>
                <a:cs typeface="Times New Roman"/>
              </a:rPr>
              <a:t>wish </a:t>
            </a:r>
            <a:r>
              <a:rPr sz="2400" dirty="0">
                <a:latin typeface="Times New Roman"/>
                <a:cs typeface="Times New Roman"/>
              </a:rPr>
              <a:t>to establish </a:t>
            </a:r>
            <a:r>
              <a:rPr sz="2400" spc="-5" dirty="0">
                <a:latin typeface="Times New Roman"/>
                <a:cs typeface="Times New Roman"/>
              </a:rPr>
              <a:t>correspondence between (say)  points </a:t>
            </a:r>
            <a:r>
              <a:rPr sz="2400" dirty="0">
                <a:latin typeface="Times New Roman"/>
                <a:cs typeface="Times New Roman"/>
              </a:rPr>
              <a:t>in </a:t>
            </a:r>
            <a:r>
              <a:rPr sz="2400" spc="-5" dirty="0">
                <a:latin typeface="Times New Roman"/>
                <a:cs typeface="Times New Roman"/>
              </a:rPr>
              <a:t>different images, so we </a:t>
            </a:r>
            <a:r>
              <a:rPr sz="2400" dirty="0">
                <a:latin typeface="Times New Roman"/>
                <a:cs typeface="Times New Roman"/>
              </a:rPr>
              <a:t>need to describe  the neighborhood of the</a:t>
            </a:r>
            <a:r>
              <a:rPr sz="2400" spc="-5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points</a:t>
            </a:r>
            <a:endParaRPr sz="2400">
              <a:latin typeface="Times New Roman"/>
              <a:cs typeface="Times New Roman"/>
            </a:endParaRPr>
          </a:p>
          <a:p>
            <a:pPr marL="1155065" marR="5080" lvl="2" indent="-228600">
              <a:lnSpc>
                <a:spcPct val="100000"/>
              </a:lnSpc>
              <a:spcBef>
                <a:spcPts val="575"/>
              </a:spcBef>
              <a:buChar char="•"/>
              <a:tabLst>
                <a:tab pos="1155700" algn="l"/>
              </a:tabLst>
            </a:pPr>
            <a:r>
              <a:rPr sz="2400" spc="-5" dirty="0">
                <a:latin typeface="Times New Roman"/>
                <a:cs typeface="Times New Roman"/>
              </a:rPr>
              <a:t>Sharp changes </a:t>
            </a:r>
            <a:r>
              <a:rPr sz="2400" dirty="0">
                <a:latin typeface="Times New Roman"/>
                <a:cs typeface="Times New Roman"/>
              </a:rPr>
              <a:t>are </a:t>
            </a:r>
            <a:r>
              <a:rPr sz="2400" spc="-5" dirty="0">
                <a:latin typeface="Times New Roman"/>
                <a:cs typeface="Times New Roman"/>
              </a:rPr>
              <a:t>important </a:t>
            </a:r>
            <a:r>
              <a:rPr sz="2400" dirty="0">
                <a:latin typeface="Times New Roman"/>
                <a:cs typeface="Times New Roman"/>
              </a:rPr>
              <a:t>in practice --- </a:t>
            </a:r>
            <a:r>
              <a:rPr sz="2400" spc="-5" dirty="0">
                <a:latin typeface="Times New Roman"/>
                <a:cs typeface="Times New Roman"/>
              </a:rPr>
              <a:t>known as  “edges”</a:t>
            </a:r>
            <a:endParaRPr sz="2400">
              <a:latin typeface="Times New Roman"/>
              <a:cs typeface="Times New Roman"/>
            </a:endParaRPr>
          </a:p>
          <a:p>
            <a:pPr marL="1155065" marR="63500" lvl="2" indent="-228600">
              <a:lnSpc>
                <a:spcPct val="100000"/>
              </a:lnSpc>
              <a:spcBef>
                <a:spcPts val="575"/>
              </a:spcBef>
              <a:buChar char="•"/>
              <a:tabLst>
                <a:tab pos="1155700" algn="l"/>
              </a:tabLst>
            </a:pPr>
            <a:r>
              <a:rPr sz="2400" dirty="0">
                <a:latin typeface="Times New Roman"/>
                <a:cs typeface="Times New Roman"/>
              </a:rPr>
              <a:t>Representing texture by giving </a:t>
            </a:r>
            <a:r>
              <a:rPr sz="2400" spc="-10" dirty="0">
                <a:latin typeface="Times New Roman"/>
                <a:cs typeface="Times New Roman"/>
              </a:rPr>
              <a:t>some </a:t>
            </a:r>
            <a:r>
              <a:rPr sz="2400" spc="-5" dirty="0">
                <a:latin typeface="Times New Roman"/>
                <a:cs typeface="Times New Roman"/>
              </a:rPr>
              <a:t>statistics </a:t>
            </a:r>
            <a:r>
              <a:rPr sz="2400" dirty="0">
                <a:latin typeface="Times New Roman"/>
                <a:cs typeface="Times New Roman"/>
              </a:rPr>
              <a:t>of</a:t>
            </a:r>
            <a:r>
              <a:rPr sz="2400" spc="-1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  </a:t>
            </a:r>
            <a:r>
              <a:rPr sz="2400" spc="-5" dirty="0">
                <a:latin typeface="Times New Roman"/>
                <a:cs typeface="Times New Roman"/>
              </a:rPr>
              <a:t>different kinds </a:t>
            </a:r>
            <a:r>
              <a:rPr sz="2400" dirty="0">
                <a:latin typeface="Times New Roman"/>
                <a:cs typeface="Times New Roman"/>
              </a:rPr>
              <a:t>of </a:t>
            </a:r>
            <a:r>
              <a:rPr sz="2400" spc="-5" dirty="0">
                <a:latin typeface="Times New Roman"/>
                <a:cs typeface="Times New Roman"/>
              </a:rPr>
              <a:t>small </a:t>
            </a:r>
            <a:r>
              <a:rPr sz="2400" dirty="0">
                <a:latin typeface="Times New Roman"/>
                <a:cs typeface="Times New Roman"/>
              </a:rPr>
              <a:t>patch </a:t>
            </a:r>
            <a:r>
              <a:rPr sz="2400" spc="-5" dirty="0">
                <a:latin typeface="Times New Roman"/>
                <a:cs typeface="Times New Roman"/>
              </a:rPr>
              <a:t>present </a:t>
            </a:r>
            <a:r>
              <a:rPr sz="2400" dirty="0">
                <a:latin typeface="Times New Roman"/>
                <a:cs typeface="Times New Roman"/>
              </a:rPr>
              <a:t>in the</a:t>
            </a:r>
            <a:r>
              <a:rPr sz="2400" spc="-7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texture.</a:t>
            </a:r>
            <a:endParaRPr sz="2400">
              <a:latin typeface="Times New Roman"/>
              <a:cs typeface="Times New Roman"/>
            </a:endParaRPr>
          </a:p>
          <a:p>
            <a:pPr marL="1612265" lvl="3" indent="-229235">
              <a:lnSpc>
                <a:spcPct val="100000"/>
              </a:lnSpc>
              <a:spcBef>
                <a:spcPts val="495"/>
              </a:spcBef>
              <a:buChar char="–"/>
              <a:tabLst>
                <a:tab pos="1612900" algn="l"/>
              </a:tabLst>
            </a:pPr>
            <a:r>
              <a:rPr sz="2000" dirty="0">
                <a:latin typeface="Times New Roman"/>
                <a:cs typeface="Times New Roman"/>
              </a:rPr>
              <a:t>Tigers have </a:t>
            </a:r>
            <a:r>
              <a:rPr sz="2000" spc="-5" dirty="0">
                <a:latin typeface="Times New Roman"/>
                <a:cs typeface="Times New Roman"/>
              </a:rPr>
              <a:t>lots </a:t>
            </a:r>
            <a:r>
              <a:rPr sz="2000" dirty="0">
                <a:latin typeface="Times New Roman"/>
                <a:cs typeface="Times New Roman"/>
              </a:rPr>
              <a:t>of bars, few</a:t>
            </a:r>
            <a:r>
              <a:rPr sz="2000" spc="-1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spots</a:t>
            </a:r>
            <a:endParaRPr sz="2000">
              <a:latin typeface="Times New Roman"/>
              <a:cs typeface="Times New Roman"/>
            </a:endParaRPr>
          </a:p>
          <a:p>
            <a:pPr marL="1612265" lvl="3" indent="-229235">
              <a:lnSpc>
                <a:spcPct val="100000"/>
              </a:lnSpc>
              <a:spcBef>
                <a:spcPts val="480"/>
              </a:spcBef>
              <a:buChar char="–"/>
              <a:tabLst>
                <a:tab pos="1612900" algn="l"/>
              </a:tabLst>
            </a:pPr>
            <a:r>
              <a:rPr sz="2000" dirty="0">
                <a:latin typeface="Times New Roman"/>
                <a:cs typeface="Times New Roman"/>
              </a:rPr>
              <a:t>Leopards are the other</a:t>
            </a:r>
            <a:r>
              <a:rPr sz="2000" spc="-10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way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52400" y="152400"/>
            <a:ext cx="8839200" cy="838200"/>
          </a:xfrm>
          <a:prstGeom prst="rect">
            <a:avLst/>
          </a:prstGeom>
          <a:solidFill>
            <a:srgbClr val="FF0000"/>
          </a:solidFill>
        </p:spPr>
        <p:txBody>
          <a:bodyPr vert="horz" wrap="square" lIns="0" tIns="641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505"/>
              </a:spcBef>
            </a:pPr>
            <a:r>
              <a:rPr dirty="0"/>
              <a:t>Representing an image</a:t>
            </a:r>
            <a:r>
              <a:rPr spc="-85" dirty="0"/>
              <a:t> </a:t>
            </a:r>
            <a:r>
              <a:rPr dirty="0"/>
              <a:t>patch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40739" y="1215858"/>
            <a:ext cx="7475855" cy="4283710"/>
          </a:xfrm>
          <a:prstGeom prst="rect">
            <a:avLst/>
          </a:prstGeom>
        </p:spPr>
        <p:txBody>
          <a:bodyPr vert="horz" wrap="square" lIns="0" tIns="11176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880"/>
              </a:spcBef>
              <a:buChar char="•"/>
              <a:tabLst>
                <a:tab pos="354965" algn="l"/>
                <a:tab pos="355600" algn="l"/>
              </a:tabLst>
            </a:pPr>
            <a:r>
              <a:rPr sz="3200" spc="-5" dirty="0">
                <a:latin typeface="Times New Roman"/>
                <a:cs typeface="Times New Roman"/>
              </a:rPr>
              <a:t>Filter</a:t>
            </a:r>
            <a:r>
              <a:rPr sz="3200" spc="-1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outputs</a:t>
            </a:r>
            <a:endParaRPr sz="3200">
              <a:latin typeface="Times New Roman"/>
              <a:cs typeface="Times New Roman"/>
            </a:endParaRPr>
          </a:p>
          <a:p>
            <a:pPr marL="756285" marR="5080" lvl="1" indent="-287020">
              <a:lnSpc>
                <a:spcPct val="100000"/>
              </a:lnSpc>
              <a:spcBef>
                <a:spcPts val="675"/>
              </a:spcBef>
              <a:buChar char="–"/>
              <a:tabLst>
                <a:tab pos="756920" algn="l"/>
              </a:tabLst>
            </a:pPr>
            <a:r>
              <a:rPr sz="2800" spc="-5" dirty="0">
                <a:latin typeface="Times New Roman"/>
                <a:cs typeface="Times New Roman"/>
              </a:rPr>
              <a:t>essentially </a:t>
            </a:r>
            <a:r>
              <a:rPr sz="2800" dirty="0">
                <a:latin typeface="Times New Roman"/>
                <a:cs typeface="Times New Roman"/>
              </a:rPr>
              <a:t>form </a:t>
            </a:r>
            <a:r>
              <a:rPr sz="2800" spc="-5" dirty="0">
                <a:latin typeface="Times New Roman"/>
                <a:cs typeface="Times New Roman"/>
              </a:rPr>
              <a:t>a </a:t>
            </a:r>
            <a:r>
              <a:rPr sz="2800" dirty="0">
                <a:latin typeface="Times New Roman"/>
                <a:cs typeface="Times New Roman"/>
              </a:rPr>
              <a:t>dot-product </a:t>
            </a:r>
            <a:r>
              <a:rPr sz="2800" spc="-10" dirty="0">
                <a:latin typeface="Times New Roman"/>
                <a:cs typeface="Times New Roman"/>
              </a:rPr>
              <a:t>between </a:t>
            </a:r>
            <a:r>
              <a:rPr sz="2800" spc="-5" dirty="0">
                <a:latin typeface="Times New Roman"/>
                <a:cs typeface="Times New Roman"/>
              </a:rPr>
              <a:t>a  pattern and </a:t>
            </a:r>
            <a:r>
              <a:rPr sz="2800" spc="-10" dirty="0">
                <a:latin typeface="Times New Roman"/>
                <a:cs typeface="Times New Roman"/>
              </a:rPr>
              <a:t>an image, </a:t>
            </a:r>
            <a:r>
              <a:rPr sz="2800" spc="-5" dirty="0">
                <a:latin typeface="Times New Roman"/>
                <a:cs typeface="Times New Roman"/>
              </a:rPr>
              <a:t>while </a:t>
            </a:r>
            <a:r>
              <a:rPr sz="2800" dirty="0">
                <a:latin typeface="Times New Roman"/>
                <a:cs typeface="Times New Roman"/>
              </a:rPr>
              <a:t>shifting the </a:t>
            </a:r>
            <a:r>
              <a:rPr sz="2800" spc="-5" dirty="0">
                <a:latin typeface="Times New Roman"/>
                <a:cs typeface="Times New Roman"/>
              </a:rPr>
              <a:t>pattern  across </a:t>
            </a:r>
            <a:r>
              <a:rPr sz="2800" dirty="0">
                <a:latin typeface="Times New Roman"/>
                <a:cs typeface="Times New Roman"/>
              </a:rPr>
              <a:t>the</a:t>
            </a:r>
            <a:r>
              <a:rPr sz="2800" spc="-2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image</a:t>
            </a:r>
            <a:endParaRPr sz="2800">
              <a:latin typeface="Times New Roman"/>
              <a:cs typeface="Times New Roman"/>
            </a:endParaRPr>
          </a:p>
          <a:p>
            <a:pPr marL="756285" marR="68580" lvl="1" indent="-287020">
              <a:lnSpc>
                <a:spcPct val="100000"/>
              </a:lnSpc>
              <a:spcBef>
                <a:spcPts val="675"/>
              </a:spcBef>
              <a:buChar char="–"/>
              <a:tabLst>
                <a:tab pos="756920" algn="l"/>
              </a:tabLst>
            </a:pPr>
            <a:r>
              <a:rPr sz="2800" dirty="0">
                <a:latin typeface="Times New Roman"/>
                <a:cs typeface="Times New Roman"/>
              </a:rPr>
              <a:t>strong response </a:t>
            </a:r>
            <a:r>
              <a:rPr sz="2800" spc="-5" dirty="0">
                <a:latin typeface="Times New Roman"/>
                <a:cs typeface="Times New Roman"/>
              </a:rPr>
              <a:t>-&gt; </a:t>
            </a:r>
            <a:r>
              <a:rPr sz="2800" spc="-10" dirty="0">
                <a:latin typeface="Times New Roman"/>
                <a:cs typeface="Times New Roman"/>
              </a:rPr>
              <a:t>image </a:t>
            </a:r>
            <a:r>
              <a:rPr sz="2800" spc="-5" dirty="0">
                <a:latin typeface="Times New Roman"/>
                <a:cs typeface="Times New Roman"/>
              </a:rPr>
              <a:t>locally </a:t>
            </a:r>
            <a:r>
              <a:rPr sz="2800" dirty="0">
                <a:latin typeface="Times New Roman"/>
                <a:cs typeface="Times New Roman"/>
              </a:rPr>
              <a:t>looks </a:t>
            </a:r>
            <a:r>
              <a:rPr sz="2800" spc="-5" dirty="0">
                <a:latin typeface="Times New Roman"/>
                <a:cs typeface="Times New Roman"/>
              </a:rPr>
              <a:t>like</a:t>
            </a:r>
            <a:r>
              <a:rPr sz="2800" spc="-10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the  </a:t>
            </a:r>
            <a:r>
              <a:rPr sz="2800" spc="-5" dirty="0">
                <a:latin typeface="Times New Roman"/>
                <a:cs typeface="Times New Roman"/>
              </a:rPr>
              <a:t>pattern</a:t>
            </a:r>
            <a:endParaRPr sz="2800">
              <a:latin typeface="Times New Roman"/>
              <a:cs typeface="Times New Roman"/>
            </a:endParaRPr>
          </a:p>
          <a:p>
            <a:pPr marL="756285" marR="367030" lvl="1" indent="-287020" algn="just">
              <a:lnSpc>
                <a:spcPct val="100000"/>
              </a:lnSpc>
              <a:spcBef>
                <a:spcPts val="675"/>
              </a:spcBef>
              <a:buChar char="–"/>
              <a:tabLst>
                <a:tab pos="756920" algn="l"/>
              </a:tabLst>
            </a:pPr>
            <a:r>
              <a:rPr sz="2800" spc="-5" dirty="0">
                <a:latin typeface="Times New Roman"/>
                <a:cs typeface="Times New Roman"/>
              </a:rPr>
              <a:t>e.g. derivatives </a:t>
            </a:r>
            <a:r>
              <a:rPr sz="2800" spc="-10" dirty="0">
                <a:latin typeface="Times New Roman"/>
                <a:cs typeface="Times New Roman"/>
              </a:rPr>
              <a:t>measured </a:t>
            </a:r>
            <a:r>
              <a:rPr sz="2800" dirty="0">
                <a:latin typeface="Times New Roman"/>
                <a:cs typeface="Times New Roman"/>
              </a:rPr>
              <a:t>by </a:t>
            </a:r>
            <a:r>
              <a:rPr sz="2800" spc="-5" dirty="0">
                <a:latin typeface="Times New Roman"/>
                <a:cs typeface="Times New Roman"/>
              </a:rPr>
              <a:t>filtering with a  kernel that </a:t>
            </a:r>
            <a:r>
              <a:rPr sz="2800" dirty="0">
                <a:latin typeface="Times New Roman"/>
                <a:cs typeface="Times New Roman"/>
              </a:rPr>
              <a:t>looks </a:t>
            </a:r>
            <a:r>
              <a:rPr sz="2800" spc="-5" dirty="0">
                <a:latin typeface="Times New Roman"/>
                <a:cs typeface="Times New Roman"/>
              </a:rPr>
              <a:t>like a </a:t>
            </a:r>
            <a:r>
              <a:rPr sz="2800" dirty="0">
                <a:latin typeface="Times New Roman"/>
                <a:cs typeface="Times New Roman"/>
              </a:rPr>
              <a:t>big </a:t>
            </a:r>
            <a:r>
              <a:rPr sz="2800" spc="-5" dirty="0">
                <a:latin typeface="Times New Roman"/>
                <a:cs typeface="Times New Roman"/>
              </a:rPr>
              <a:t>derivative </a:t>
            </a:r>
            <a:r>
              <a:rPr sz="2800" dirty="0">
                <a:latin typeface="Times New Roman"/>
                <a:cs typeface="Times New Roman"/>
              </a:rPr>
              <a:t>(bright  </a:t>
            </a:r>
            <a:r>
              <a:rPr sz="2800" spc="-5" dirty="0">
                <a:latin typeface="Times New Roman"/>
                <a:cs typeface="Times New Roman"/>
              </a:rPr>
              <a:t>bar next to dark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bar)</a:t>
            </a:r>
            <a:endParaRPr sz="2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52400" y="152400"/>
            <a:ext cx="8839200" cy="838200"/>
          </a:xfrm>
          <a:prstGeom prst="rect">
            <a:avLst/>
          </a:prstGeom>
          <a:solidFill>
            <a:srgbClr val="FF0000"/>
          </a:solidFill>
        </p:spPr>
        <p:txBody>
          <a:bodyPr vert="horz" wrap="square" lIns="0" tIns="641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505"/>
              </a:spcBef>
            </a:pPr>
            <a:r>
              <a:rPr dirty="0"/>
              <a:t>Texture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83540" y="1001695"/>
            <a:ext cx="7660005" cy="5060950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770"/>
              </a:spcBef>
              <a:buChar char="•"/>
              <a:tabLst>
                <a:tab pos="354965" algn="l"/>
                <a:tab pos="355600" algn="l"/>
              </a:tabLst>
            </a:pPr>
            <a:r>
              <a:rPr sz="2800" spc="-5" dirty="0">
                <a:latin typeface="Times New Roman"/>
                <a:cs typeface="Times New Roman"/>
              </a:rPr>
              <a:t>Many objects are distinguished </a:t>
            </a:r>
            <a:r>
              <a:rPr sz="2800" dirty="0">
                <a:latin typeface="Times New Roman"/>
                <a:cs typeface="Times New Roman"/>
              </a:rPr>
              <a:t>by </a:t>
            </a:r>
            <a:r>
              <a:rPr sz="2800" spc="-5" dirty="0">
                <a:latin typeface="Times New Roman"/>
                <a:cs typeface="Times New Roman"/>
              </a:rPr>
              <a:t>their</a:t>
            </a:r>
            <a:r>
              <a:rPr sz="2800" spc="-3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texture</a:t>
            </a:r>
            <a:endParaRPr sz="2800">
              <a:latin typeface="Times New Roman"/>
              <a:cs typeface="Times New Roman"/>
            </a:endParaRPr>
          </a:p>
          <a:p>
            <a:pPr marL="756285" lvl="1" indent="-287020">
              <a:lnSpc>
                <a:spcPct val="100000"/>
              </a:lnSpc>
              <a:spcBef>
                <a:spcPts val="675"/>
              </a:spcBef>
              <a:buChar char="–"/>
              <a:tabLst>
                <a:tab pos="756920" algn="l"/>
              </a:tabLst>
            </a:pPr>
            <a:r>
              <a:rPr sz="2800" spc="-5" dirty="0">
                <a:latin typeface="Times New Roman"/>
                <a:cs typeface="Times New Roman"/>
              </a:rPr>
              <a:t>Tigers, cheetahs, grass,</a:t>
            </a:r>
            <a:r>
              <a:rPr sz="2800" spc="-2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trees</a:t>
            </a:r>
            <a:endParaRPr sz="2800">
              <a:latin typeface="Times New Roman"/>
              <a:cs typeface="Times New Roman"/>
            </a:endParaRPr>
          </a:p>
          <a:p>
            <a:pPr marL="355600" indent="-343535">
              <a:lnSpc>
                <a:spcPct val="100000"/>
              </a:lnSpc>
              <a:spcBef>
                <a:spcPts val="670"/>
              </a:spcBef>
              <a:buChar char="•"/>
              <a:tabLst>
                <a:tab pos="355600" algn="l"/>
                <a:tab pos="356235" algn="l"/>
              </a:tabLst>
            </a:pPr>
            <a:r>
              <a:rPr sz="2800" spc="-5" dirty="0">
                <a:latin typeface="Times New Roman"/>
                <a:cs typeface="Times New Roman"/>
              </a:rPr>
              <a:t>We represent texture with statistics </a:t>
            </a:r>
            <a:r>
              <a:rPr sz="2800" dirty="0">
                <a:latin typeface="Times New Roman"/>
                <a:cs typeface="Times New Roman"/>
              </a:rPr>
              <a:t>of </a:t>
            </a:r>
            <a:r>
              <a:rPr sz="2800" spc="-5" dirty="0">
                <a:latin typeface="Times New Roman"/>
                <a:cs typeface="Times New Roman"/>
              </a:rPr>
              <a:t>filter</a:t>
            </a:r>
            <a:r>
              <a:rPr sz="2800" spc="-6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outputs</a:t>
            </a:r>
            <a:endParaRPr sz="2800">
              <a:latin typeface="Times New Roman"/>
              <a:cs typeface="Times New Roman"/>
            </a:endParaRPr>
          </a:p>
          <a:p>
            <a:pPr marL="756285" marR="372110" lvl="1" indent="-287020">
              <a:lnSpc>
                <a:spcPct val="100000"/>
              </a:lnSpc>
              <a:spcBef>
                <a:spcPts val="670"/>
              </a:spcBef>
              <a:buChar char="–"/>
              <a:tabLst>
                <a:tab pos="756920" algn="l"/>
              </a:tabLst>
            </a:pPr>
            <a:r>
              <a:rPr sz="2800" dirty="0">
                <a:latin typeface="Times New Roman"/>
                <a:cs typeface="Times New Roman"/>
              </a:rPr>
              <a:t>For </a:t>
            </a:r>
            <a:r>
              <a:rPr sz="2800" spc="-5" dirty="0">
                <a:latin typeface="Times New Roman"/>
                <a:cs typeface="Times New Roman"/>
              </a:rPr>
              <a:t>tigers, bar filters </a:t>
            </a:r>
            <a:r>
              <a:rPr sz="2800" spc="-10" dirty="0">
                <a:latin typeface="Times New Roman"/>
                <a:cs typeface="Times New Roman"/>
              </a:rPr>
              <a:t>at </a:t>
            </a:r>
            <a:r>
              <a:rPr sz="2800" spc="-5" dirty="0">
                <a:latin typeface="Times New Roman"/>
                <a:cs typeface="Times New Roman"/>
              </a:rPr>
              <a:t>a coarse </a:t>
            </a:r>
            <a:r>
              <a:rPr sz="2800" spc="-10" dirty="0">
                <a:latin typeface="Times New Roman"/>
                <a:cs typeface="Times New Roman"/>
              </a:rPr>
              <a:t>scale </a:t>
            </a:r>
            <a:r>
              <a:rPr sz="2800" dirty="0">
                <a:latin typeface="Times New Roman"/>
                <a:cs typeface="Times New Roman"/>
              </a:rPr>
              <a:t>respond  strongly</a:t>
            </a:r>
            <a:endParaRPr sz="2800">
              <a:latin typeface="Times New Roman"/>
              <a:cs typeface="Times New Roman"/>
            </a:endParaRPr>
          </a:p>
          <a:p>
            <a:pPr marL="756285" lvl="1" indent="-287020">
              <a:lnSpc>
                <a:spcPct val="100000"/>
              </a:lnSpc>
              <a:spcBef>
                <a:spcPts val="675"/>
              </a:spcBef>
              <a:buChar char="–"/>
              <a:tabLst>
                <a:tab pos="756920" algn="l"/>
              </a:tabLst>
            </a:pPr>
            <a:r>
              <a:rPr sz="2800" dirty="0">
                <a:latin typeface="Times New Roman"/>
                <a:cs typeface="Times New Roman"/>
              </a:rPr>
              <a:t>For </a:t>
            </a:r>
            <a:r>
              <a:rPr sz="2800" spc="-5" dirty="0">
                <a:latin typeface="Times New Roman"/>
                <a:cs typeface="Times New Roman"/>
              </a:rPr>
              <a:t>cheetahs, </a:t>
            </a:r>
            <a:r>
              <a:rPr sz="2800" dirty="0">
                <a:latin typeface="Times New Roman"/>
                <a:cs typeface="Times New Roman"/>
              </a:rPr>
              <a:t>spots </a:t>
            </a:r>
            <a:r>
              <a:rPr sz="2800" spc="-10" dirty="0">
                <a:latin typeface="Times New Roman"/>
                <a:cs typeface="Times New Roman"/>
              </a:rPr>
              <a:t>at </a:t>
            </a:r>
            <a:r>
              <a:rPr sz="2800" dirty="0">
                <a:latin typeface="Times New Roman"/>
                <a:cs typeface="Times New Roman"/>
              </a:rPr>
              <a:t>the </a:t>
            </a:r>
            <a:r>
              <a:rPr sz="2800" spc="-10" dirty="0">
                <a:latin typeface="Times New Roman"/>
                <a:cs typeface="Times New Roman"/>
              </a:rPr>
              <a:t>same</a:t>
            </a:r>
            <a:r>
              <a:rPr sz="2800" spc="-4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scale</a:t>
            </a:r>
            <a:endParaRPr sz="2800">
              <a:latin typeface="Times New Roman"/>
              <a:cs typeface="Times New Roman"/>
            </a:endParaRPr>
          </a:p>
          <a:p>
            <a:pPr marL="756285" lvl="1" indent="-287020">
              <a:lnSpc>
                <a:spcPct val="100000"/>
              </a:lnSpc>
              <a:spcBef>
                <a:spcPts val="670"/>
              </a:spcBef>
              <a:buChar char="–"/>
              <a:tabLst>
                <a:tab pos="756920" algn="l"/>
              </a:tabLst>
            </a:pPr>
            <a:r>
              <a:rPr sz="2800" dirty="0">
                <a:latin typeface="Times New Roman"/>
                <a:cs typeface="Times New Roman"/>
              </a:rPr>
              <a:t>For </a:t>
            </a:r>
            <a:r>
              <a:rPr sz="2800" spc="-5" dirty="0">
                <a:latin typeface="Times New Roman"/>
                <a:cs typeface="Times New Roman"/>
              </a:rPr>
              <a:t>grass, </a:t>
            </a:r>
            <a:r>
              <a:rPr sz="2800" dirty="0">
                <a:latin typeface="Times New Roman"/>
                <a:cs typeface="Times New Roman"/>
              </a:rPr>
              <a:t>long </a:t>
            </a:r>
            <a:r>
              <a:rPr sz="2800" spc="-5" dirty="0">
                <a:latin typeface="Times New Roman"/>
                <a:cs typeface="Times New Roman"/>
              </a:rPr>
              <a:t>narrow</a:t>
            </a:r>
            <a:r>
              <a:rPr sz="2800" spc="-2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bars</a:t>
            </a:r>
            <a:endParaRPr sz="2800">
              <a:latin typeface="Times New Roman"/>
              <a:cs typeface="Times New Roman"/>
            </a:endParaRPr>
          </a:p>
          <a:p>
            <a:pPr marL="756285" lvl="1" indent="-287020">
              <a:lnSpc>
                <a:spcPct val="100000"/>
              </a:lnSpc>
              <a:spcBef>
                <a:spcPts val="675"/>
              </a:spcBef>
              <a:buChar char="–"/>
              <a:tabLst>
                <a:tab pos="756920" algn="l"/>
              </a:tabLst>
            </a:pPr>
            <a:r>
              <a:rPr sz="2800" dirty="0">
                <a:latin typeface="Times New Roman"/>
                <a:cs typeface="Times New Roman"/>
              </a:rPr>
              <a:t>For the </a:t>
            </a:r>
            <a:r>
              <a:rPr sz="2800" spc="-10" dirty="0">
                <a:latin typeface="Times New Roman"/>
                <a:cs typeface="Times New Roman"/>
              </a:rPr>
              <a:t>leaves </a:t>
            </a:r>
            <a:r>
              <a:rPr sz="2800" dirty="0">
                <a:latin typeface="Times New Roman"/>
                <a:cs typeface="Times New Roman"/>
              </a:rPr>
              <a:t>of </a:t>
            </a:r>
            <a:r>
              <a:rPr sz="2800" spc="-5" dirty="0">
                <a:latin typeface="Times New Roman"/>
                <a:cs typeface="Times New Roman"/>
              </a:rPr>
              <a:t>trees, extended</a:t>
            </a:r>
            <a:r>
              <a:rPr sz="2800" spc="-3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spots</a:t>
            </a:r>
            <a:endParaRPr sz="2800">
              <a:latin typeface="Times New Roman"/>
              <a:cs typeface="Times New Roman"/>
            </a:endParaRPr>
          </a:p>
          <a:p>
            <a:pPr marL="356235" indent="-344170">
              <a:lnSpc>
                <a:spcPct val="100000"/>
              </a:lnSpc>
              <a:spcBef>
                <a:spcPts val="670"/>
              </a:spcBef>
              <a:buChar char="•"/>
              <a:tabLst>
                <a:tab pos="356235" algn="l"/>
                <a:tab pos="356870" algn="l"/>
              </a:tabLst>
            </a:pPr>
            <a:r>
              <a:rPr sz="2800" spc="-5" dirty="0">
                <a:latin typeface="Times New Roman"/>
                <a:cs typeface="Times New Roman"/>
              </a:rPr>
              <a:t>Objects with different textures </a:t>
            </a:r>
            <a:r>
              <a:rPr sz="2800" spc="-10" dirty="0">
                <a:latin typeface="Times New Roman"/>
                <a:cs typeface="Times New Roman"/>
              </a:rPr>
              <a:t>can </a:t>
            </a:r>
            <a:r>
              <a:rPr sz="2800" dirty="0">
                <a:latin typeface="Times New Roman"/>
                <a:cs typeface="Times New Roman"/>
              </a:rPr>
              <a:t>be</a:t>
            </a:r>
            <a:r>
              <a:rPr sz="2800" spc="-10" dirty="0">
                <a:latin typeface="Times New Roman"/>
                <a:cs typeface="Times New Roman"/>
              </a:rPr>
              <a:t> segmented</a:t>
            </a:r>
            <a:endParaRPr sz="2800">
              <a:latin typeface="Times New Roman"/>
              <a:cs typeface="Times New Roman"/>
            </a:endParaRPr>
          </a:p>
          <a:p>
            <a:pPr marL="356235" indent="-344170">
              <a:lnSpc>
                <a:spcPct val="100000"/>
              </a:lnSpc>
              <a:spcBef>
                <a:spcPts val="670"/>
              </a:spcBef>
              <a:buChar char="•"/>
              <a:tabLst>
                <a:tab pos="356235" algn="l"/>
                <a:tab pos="356870" algn="l"/>
              </a:tabLst>
            </a:pPr>
            <a:r>
              <a:rPr sz="2800" spc="-5" dirty="0">
                <a:latin typeface="Times New Roman"/>
                <a:cs typeface="Times New Roman"/>
              </a:rPr>
              <a:t>The variation in textures is a cue to</a:t>
            </a:r>
            <a:r>
              <a:rPr sz="2800" spc="-3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shape</a:t>
            </a:r>
            <a:endParaRPr sz="2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52400" y="152400"/>
            <a:ext cx="8839200" cy="838200"/>
          </a:xfrm>
          <a:prstGeom prst="rect">
            <a:avLst/>
          </a:prstGeom>
          <a:solidFill>
            <a:srgbClr val="FF0000"/>
          </a:solidFill>
        </p:spPr>
        <p:txBody>
          <a:bodyPr vert="horz" wrap="square" lIns="0" tIns="97155" rIns="0" bIns="0" rtlCol="0">
            <a:spAutoFit/>
          </a:bodyPr>
          <a:lstStyle/>
          <a:p>
            <a:pPr marL="204470">
              <a:lnSpc>
                <a:spcPct val="100000"/>
              </a:lnSpc>
              <a:spcBef>
                <a:spcPts val="765"/>
              </a:spcBef>
              <a:tabLst>
                <a:tab pos="2056130" algn="l"/>
              </a:tabLst>
            </a:pPr>
            <a:r>
              <a:rPr sz="4000" spc="-5" dirty="0"/>
              <a:t>Part</a:t>
            </a:r>
            <a:r>
              <a:rPr sz="4000" spc="15" dirty="0"/>
              <a:t> </a:t>
            </a:r>
            <a:r>
              <a:rPr sz="4000" spc="-5" dirty="0"/>
              <a:t>III:	Early Vision </a:t>
            </a:r>
            <a:r>
              <a:rPr sz="4000" dirty="0"/>
              <a:t>in Multiple</a:t>
            </a:r>
            <a:r>
              <a:rPr sz="4000" spc="-25" dirty="0"/>
              <a:t> </a:t>
            </a:r>
            <a:r>
              <a:rPr sz="4000" spc="-5" dirty="0"/>
              <a:t>Images</a:t>
            </a:r>
            <a:endParaRPr sz="4000"/>
          </a:p>
        </p:txBody>
      </p:sp>
      <p:sp>
        <p:nvSpPr>
          <p:cNvPr id="4" name="object 4"/>
          <p:cNvSpPr txBox="1"/>
          <p:nvPr/>
        </p:nvSpPr>
        <p:spPr>
          <a:xfrm>
            <a:off x="764540" y="1215858"/>
            <a:ext cx="7342505" cy="5041265"/>
          </a:xfrm>
          <a:prstGeom prst="rect">
            <a:avLst/>
          </a:prstGeom>
        </p:spPr>
        <p:txBody>
          <a:bodyPr vert="horz" wrap="square" lIns="0" tIns="11176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880"/>
              </a:spcBef>
              <a:buChar char="•"/>
              <a:tabLst>
                <a:tab pos="354965" algn="l"/>
                <a:tab pos="355600" algn="l"/>
              </a:tabLst>
            </a:pPr>
            <a:r>
              <a:rPr sz="3200" dirty="0">
                <a:latin typeface="Times New Roman"/>
                <a:cs typeface="Times New Roman"/>
              </a:rPr>
              <a:t>The geometry of multiple</a:t>
            </a:r>
            <a:r>
              <a:rPr sz="3200" spc="-10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views</a:t>
            </a:r>
            <a:endParaRPr sz="3200">
              <a:latin typeface="Times New Roman"/>
              <a:cs typeface="Times New Roman"/>
            </a:endParaRPr>
          </a:p>
          <a:p>
            <a:pPr marL="756285" marR="506095" lvl="1" indent="-287020">
              <a:lnSpc>
                <a:spcPct val="100000"/>
              </a:lnSpc>
              <a:spcBef>
                <a:spcPts val="675"/>
              </a:spcBef>
              <a:buChar char="–"/>
              <a:tabLst>
                <a:tab pos="756920" algn="l"/>
              </a:tabLst>
            </a:pPr>
            <a:r>
              <a:rPr sz="2800" spc="-5" dirty="0">
                <a:latin typeface="Times New Roman"/>
                <a:cs typeface="Times New Roman"/>
              </a:rPr>
              <a:t>Where could it </a:t>
            </a:r>
            <a:r>
              <a:rPr sz="2800" spc="-10" dirty="0">
                <a:latin typeface="Times New Roman"/>
                <a:cs typeface="Times New Roman"/>
              </a:rPr>
              <a:t>appear </a:t>
            </a:r>
            <a:r>
              <a:rPr sz="2800" spc="-5" dirty="0">
                <a:latin typeface="Times New Roman"/>
                <a:cs typeface="Times New Roman"/>
              </a:rPr>
              <a:t>in </a:t>
            </a:r>
            <a:r>
              <a:rPr sz="2800" spc="-10" dirty="0">
                <a:latin typeface="Times New Roman"/>
                <a:cs typeface="Times New Roman"/>
              </a:rPr>
              <a:t>camera </a:t>
            </a:r>
            <a:r>
              <a:rPr sz="2800" spc="-5" dirty="0">
                <a:latin typeface="Times New Roman"/>
                <a:cs typeface="Times New Roman"/>
              </a:rPr>
              <a:t>2 </a:t>
            </a:r>
            <a:r>
              <a:rPr sz="2800" dirty="0">
                <a:latin typeface="Times New Roman"/>
                <a:cs typeface="Times New Roman"/>
              </a:rPr>
              <a:t>(3, </a:t>
            </a:r>
            <a:r>
              <a:rPr sz="2800" spc="-10" dirty="0">
                <a:latin typeface="Times New Roman"/>
                <a:cs typeface="Times New Roman"/>
              </a:rPr>
              <a:t>etc.)  </a:t>
            </a:r>
            <a:r>
              <a:rPr sz="2800" spc="-5" dirty="0">
                <a:latin typeface="Times New Roman"/>
                <a:cs typeface="Times New Roman"/>
              </a:rPr>
              <a:t>given it </a:t>
            </a:r>
            <a:r>
              <a:rPr sz="2800" spc="-10" dirty="0">
                <a:latin typeface="Times New Roman"/>
                <a:cs typeface="Times New Roman"/>
              </a:rPr>
              <a:t>was </a:t>
            </a:r>
            <a:r>
              <a:rPr sz="2800" spc="-5" dirty="0">
                <a:latin typeface="Times New Roman"/>
                <a:cs typeface="Times New Roman"/>
              </a:rPr>
              <a:t>here in 1 </a:t>
            </a:r>
            <a:r>
              <a:rPr sz="2800" dirty="0">
                <a:latin typeface="Times New Roman"/>
                <a:cs typeface="Times New Roman"/>
              </a:rPr>
              <a:t>(1 </a:t>
            </a:r>
            <a:r>
              <a:rPr sz="2800" spc="-5" dirty="0">
                <a:latin typeface="Times New Roman"/>
                <a:cs typeface="Times New Roman"/>
              </a:rPr>
              <a:t>and </a:t>
            </a:r>
            <a:r>
              <a:rPr sz="2800" dirty="0">
                <a:latin typeface="Times New Roman"/>
                <a:cs typeface="Times New Roman"/>
              </a:rPr>
              <a:t>2,</a:t>
            </a:r>
            <a:r>
              <a:rPr sz="2800" spc="-1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etc.)?</a:t>
            </a:r>
            <a:endParaRPr sz="2800">
              <a:latin typeface="Times New Roman"/>
              <a:cs typeface="Times New Roman"/>
            </a:endParaRPr>
          </a:p>
          <a:p>
            <a:pPr marL="355600" indent="-343535">
              <a:lnSpc>
                <a:spcPct val="100000"/>
              </a:lnSpc>
              <a:spcBef>
                <a:spcPts val="765"/>
              </a:spcBef>
              <a:buChar char="•"/>
              <a:tabLst>
                <a:tab pos="355600" algn="l"/>
                <a:tab pos="356235" algn="l"/>
              </a:tabLst>
            </a:pPr>
            <a:r>
              <a:rPr sz="3200" dirty="0">
                <a:latin typeface="Times New Roman"/>
                <a:cs typeface="Times New Roman"/>
              </a:rPr>
              <a:t>Stereopsis</a:t>
            </a:r>
            <a:endParaRPr sz="3200">
              <a:latin typeface="Times New Roman"/>
              <a:cs typeface="Times New Roman"/>
            </a:endParaRPr>
          </a:p>
          <a:p>
            <a:pPr marL="756285" marR="5080" lvl="1" indent="-287020">
              <a:lnSpc>
                <a:spcPct val="100000"/>
              </a:lnSpc>
              <a:spcBef>
                <a:spcPts val="675"/>
              </a:spcBef>
              <a:buChar char="–"/>
              <a:tabLst>
                <a:tab pos="756920" algn="l"/>
              </a:tabLst>
            </a:pPr>
            <a:r>
              <a:rPr sz="2800" spc="-5" dirty="0">
                <a:latin typeface="Times New Roman"/>
                <a:cs typeface="Times New Roman"/>
              </a:rPr>
              <a:t>What </a:t>
            </a:r>
            <a:r>
              <a:rPr sz="2800" spc="-10" dirty="0">
                <a:latin typeface="Times New Roman"/>
                <a:cs typeface="Times New Roman"/>
              </a:rPr>
              <a:t>we </a:t>
            </a:r>
            <a:r>
              <a:rPr sz="2800" dirty="0">
                <a:latin typeface="Times New Roman"/>
                <a:cs typeface="Times New Roman"/>
              </a:rPr>
              <a:t>know </a:t>
            </a:r>
            <a:r>
              <a:rPr sz="2800" spc="-5" dirty="0">
                <a:latin typeface="Times New Roman"/>
                <a:cs typeface="Times New Roman"/>
              </a:rPr>
              <a:t>about </a:t>
            </a:r>
            <a:r>
              <a:rPr sz="2800" dirty="0">
                <a:latin typeface="Times New Roman"/>
                <a:cs typeface="Times New Roman"/>
              </a:rPr>
              <a:t>the </a:t>
            </a:r>
            <a:r>
              <a:rPr sz="2800" spc="-5" dirty="0">
                <a:latin typeface="Times New Roman"/>
                <a:cs typeface="Times New Roman"/>
              </a:rPr>
              <a:t>world </a:t>
            </a:r>
            <a:r>
              <a:rPr sz="2800" dirty="0">
                <a:latin typeface="Times New Roman"/>
                <a:cs typeface="Times New Roman"/>
              </a:rPr>
              <a:t>from </a:t>
            </a:r>
            <a:r>
              <a:rPr sz="2800" spc="-5" dirty="0">
                <a:latin typeface="Times New Roman"/>
                <a:cs typeface="Times New Roman"/>
              </a:rPr>
              <a:t>having 2  </a:t>
            </a:r>
            <a:r>
              <a:rPr sz="2800" spc="-10" dirty="0">
                <a:latin typeface="Times New Roman"/>
                <a:cs typeface="Times New Roman"/>
              </a:rPr>
              <a:t>eyes</a:t>
            </a:r>
            <a:endParaRPr sz="2800">
              <a:latin typeface="Times New Roman"/>
              <a:cs typeface="Times New Roman"/>
            </a:endParaRPr>
          </a:p>
          <a:p>
            <a:pPr marL="355600" indent="-343535">
              <a:lnSpc>
                <a:spcPct val="100000"/>
              </a:lnSpc>
              <a:spcBef>
                <a:spcPts val="765"/>
              </a:spcBef>
              <a:buChar char="•"/>
              <a:tabLst>
                <a:tab pos="355600" algn="l"/>
                <a:tab pos="356235" algn="l"/>
              </a:tabLst>
            </a:pPr>
            <a:r>
              <a:rPr sz="3200" dirty="0">
                <a:latin typeface="Times New Roman"/>
                <a:cs typeface="Times New Roman"/>
              </a:rPr>
              <a:t>Structure from</a:t>
            </a:r>
            <a:r>
              <a:rPr sz="3200" spc="-6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motion</a:t>
            </a:r>
            <a:endParaRPr sz="3200">
              <a:latin typeface="Times New Roman"/>
              <a:cs typeface="Times New Roman"/>
            </a:endParaRPr>
          </a:p>
          <a:p>
            <a:pPr marL="756285" marR="269240" lvl="1" indent="-287020">
              <a:lnSpc>
                <a:spcPct val="100000"/>
              </a:lnSpc>
              <a:spcBef>
                <a:spcPts val="675"/>
              </a:spcBef>
              <a:buChar char="–"/>
              <a:tabLst>
                <a:tab pos="756920" algn="l"/>
              </a:tabLst>
            </a:pPr>
            <a:r>
              <a:rPr sz="2800" spc="-5" dirty="0">
                <a:latin typeface="Times New Roman"/>
                <a:cs typeface="Times New Roman"/>
              </a:rPr>
              <a:t>What </a:t>
            </a:r>
            <a:r>
              <a:rPr sz="2800" spc="-10" dirty="0">
                <a:latin typeface="Times New Roman"/>
                <a:cs typeface="Times New Roman"/>
              </a:rPr>
              <a:t>we </a:t>
            </a:r>
            <a:r>
              <a:rPr sz="2800" dirty="0">
                <a:latin typeface="Times New Roman"/>
                <a:cs typeface="Times New Roman"/>
              </a:rPr>
              <a:t>know </a:t>
            </a:r>
            <a:r>
              <a:rPr sz="2800" spc="-5" dirty="0">
                <a:latin typeface="Times New Roman"/>
                <a:cs typeface="Times New Roman"/>
              </a:rPr>
              <a:t>about </a:t>
            </a:r>
            <a:r>
              <a:rPr sz="2800" dirty="0">
                <a:latin typeface="Times New Roman"/>
                <a:cs typeface="Times New Roman"/>
              </a:rPr>
              <a:t>the </a:t>
            </a:r>
            <a:r>
              <a:rPr sz="2800" spc="-5" dirty="0">
                <a:latin typeface="Times New Roman"/>
                <a:cs typeface="Times New Roman"/>
              </a:rPr>
              <a:t>world </a:t>
            </a:r>
            <a:r>
              <a:rPr sz="2800" dirty="0">
                <a:latin typeface="Times New Roman"/>
                <a:cs typeface="Times New Roman"/>
              </a:rPr>
              <a:t>from </a:t>
            </a:r>
            <a:r>
              <a:rPr sz="2800" spc="-5" dirty="0">
                <a:latin typeface="Times New Roman"/>
                <a:cs typeface="Times New Roman"/>
              </a:rPr>
              <a:t>having  </a:t>
            </a:r>
            <a:r>
              <a:rPr sz="2800" spc="-10" dirty="0">
                <a:latin typeface="Times New Roman"/>
                <a:cs typeface="Times New Roman"/>
              </a:rPr>
              <a:t>many</a:t>
            </a:r>
            <a:r>
              <a:rPr sz="2800" spc="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eyes</a:t>
            </a:r>
            <a:endParaRPr sz="2800">
              <a:latin typeface="Times New Roman"/>
              <a:cs typeface="Times New Roman"/>
            </a:endParaRPr>
          </a:p>
          <a:p>
            <a:pPr marL="1155700" lvl="2" indent="-229235">
              <a:lnSpc>
                <a:spcPct val="100000"/>
              </a:lnSpc>
              <a:spcBef>
                <a:spcPts val="595"/>
              </a:spcBef>
              <a:buChar char="•"/>
              <a:tabLst>
                <a:tab pos="1155700" algn="l"/>
              </a:tabLst>
            </a:pPr>
            <a:r>
              <a:rPr sz="2400" dirty="0">
                <a:latin typeface="Times New Roman"/>
                <a:cs typeface="Times New Roman"/>
              </a:rPr>
              <a:t>or, </a:t>
            </a:r>
            <a:r>
              <a:rPr sz="2400" spc="-5" dirty="0">
                <a:latin typeface="Times New Roman"/>
                <a:cs typeface="Times New Roman"/>
              </a:rPr>
              <a:t>more commonly, </a:t>
            </a:r>
            <a:r>
              <a:rPr sz="2400" dirty="0">
                <a:latin typeface="Times New Roman"/>
                <a:cs typeface="Times New Roman"/>
              </a:rPr>
              <a:t>our </a:t>
            </a:r>
            <a:r>
              <a:rPr sz="2400" spc="-5" dirty="0">
                <a:latin typeface="Times New Roman"/>
                <a:cs typeface="Times New Roman"/>
              </a:rPr>
              <a:t>eyes moving.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52400" y="152400"/>
            <a:ext cx="8839200" cy="838200"/>
          </a:xfrm>
          <a:prstGeom prst="rect">
            <a:avLst/>
          </a:prstGeom>
          <a:solidFill>
            <a:srgbClr val="FF0000"/>
          </a:solidFill>
        </p:spPr>
        <p:txBody>
          <a:bodyPr vert="horz" wrap="square" lIns="0" tIns="641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505"/>
              </a:spcBef>
              <a:tabLst>
                <a:tab pos="2063114" algn="l"/>
              </a:tabLst>
            </a:pPr>
            <a:r>
              <a:rPr dirty="0"/>
              <a:t>Part</a:t>
            </a:r>
            <a:r>
              <a:rPr spc="-5" dirty="0"/>
              <a:t> IV:	</a:t>
            </a:r>
            <a:r>
              <a:rPr dirty="0"/>
              <a:t>Mid-Level</a:t>
            </a:r>
            <a:r>
              <a:rPr spc="-35" dirty="0"/>
              <a:t> </a:t>
            </a:r>
            <a:r>
              <a:rPr dirty="0"/>
              <a:t>Vision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88340" y="1390903"/>
            <a:ext cx="7586345" cy="407670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5"/>
              </a:spcBef>
              <a:buChar char="•"/>
              <a:tabLst>
                <a:tab pos="354965" algn="l"/>
                <a:tab pos="355600" algn="l"/>
              </a:tabLst>
            </a:pPr>
            <a:r>
              <a:rPr sz="3200" dirty="0">
                <a:latin typeface="Times New Roman"/>
                <a:cs typeface="Times New Roman"/>
              </a:rPr>
              <a:t>Finding </a:t>
            </a:r>
            <a:r>
              <a:rPr sz="3200" spc="5" dirty="0">
                <a:latin typeface="Times New Roman"/>
                <a:cs typeface="Times New Roman"/>
              </a:rPr>
              <a:t>coherent </a:t>
            </a:r>
            <a:r>
              <a:rPr sz="3200" dirty="0">
                <a:latin typeface="Times New Roman"/>
                <a:cs typeface="Times New Roman"/>
              </a:rPr>
              <a:t>structure so as </a:t>
            </a:r>
            <a:r>
              <a:rPr sz="3200" spc="-5" dirty="0">
                <a:latin typeface="Times New Roman"/>
                <a:cs typeface="Times New Roman"/>
              </a:rPr>
              <a:t>to </a:t>
            </a:r>
            <a:r>
              <a:rPr sz="3200" dirty="0">
                <a:latin typeface="Times New Roman"/>
                <a:cs typeface="Times New Roman"/>
              </a:rPr>
              <a:t>break</a:t>
            </a:r>
            <a:r>
              <a:rPr sz="3200" spc="-15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the  image or movie into big</a:t>
            </a:r>
            <a:r>
              <a:rPr sz="3200" spc="-9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units</a:t>
            </a:r>
            <a:endParaRPr sz="3200">
              <a:latin typeface="Times New Roman"/>
              <a:cs typeface="Times New Roman"/>
            </a:endParaRPr>
          </a:p>
          <a:p>
            <a:pPr marL="756285" lvl="1" indent="-287020">
              <a:lnSpc>
                <a:spcPct val="100000"/>
              </a:lnSpc>
              <a:spcBef>
                <a:spcPts val="675"/>
              </a:spcBef>
              <a:buChar char="–"/>
              <a:tabLst>
                <a:tab pos="756920" algn="l"/>
              </a:tabLst>
            </a:pPr>
            <a:r>
              <a:rPr sz="2800" spc="-5" dirty="0">
                <a:latin typeface="Times New Roman"/>
                <a:cs typeface="Times New Roman"/>
              </a:rPr>
              <a:t>Segmentation:</a:t>
            </a:r>
            <a:endParaRPr sz="2800">
              <a:latin typeface="Times New Roman"/>
              <a:cs typeface="Times New Roman"/>
            </a:endParaRPr>
          </a:p>
          <a:p>
            <a:pPr marL="1155700" lvl="2" indent="-228600">
              <a:lnSpc>
                <a:spcPct val="100000"/>
              </a:lnSpc>
              <a:spcBef>
                <a:spcPts val="590"/>
              </a:spcBef>
              <a:buChar char="•"/>
              <a:tabLst>
                <a:tab pos="1155700" algn="l"/>
              </a:tabLst>
            </a:pPr>
            <a:r>
              <a:rPr sz="2400" spc="-5" dirty="0">
                <a:latin typeface="Times New Roman"/>
                <a:cs typeface="Times New Roman"/>
              </a:rPr>
              <a:t>Breaking images </a:t>
            </a:r>
            <a:r>
              <a:rPr sz="2400" dirty="0">
                <a:latin typeface="Times New Roman"/>
                <a:cs typeface="Times New Roman"/>
              </a:rPr>
              <a:t>and </a:t>
            </a:r>
            <a:r>
              <a:rPr sz="2400" spc="-5" dirty="0">
                <a:latin typeface="Times New Roman"/>
                <a:cs typeface="Times New Roman"/>
              </a:rPr>
              <a:t>videos </a:t>
            </a:r>
            <a:r>
              <a:rPr sz="2400" dirty="0">
                <a:latin typeface="Times New Roman"/>
                <a:cs typeface="Times New Roman"/>
              </a:rPr>
              <a:t>into </a:t>
            </a:r>
            <a:r>
              <a:rPr sz="2400" spc="-5" dirty="0">
                <a:latin typeface="Times New Roman"/>
                <a:cs typeface="Times New Roman"/>
              </a:rPr>
              <a:t>useful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pieces</a:t>
            </a:r>
            <a:endParaRPr sz="2400">
              <a:latin typeface="Times New Roman"/>
              <a:cs typeface="Times New Roman"/>
            </a:endParaRPr>
          </a:p>
          <a:p>
            <a:pPr marL="1155065" marR="116839" lvl="2" indent="-228600">
              <a:lnSpc>
                <a:spcPct val="100000"/>
              </a:lnSpc>
              <a:spcBef>
                <a:spcPts val="575"/>
              </a:spcBef>
              <a:buChar char="•"/>
              <a:tabLst>
                <a:tab pos="1155700" algn="l"/>
                <a:tab pos="1798320" algn="l"/>
              </a:tabLst>
            </a:pPr>
            <a:r>
              <a:rPr sz="2400" spc="-5" dirty="0">
                <a:latin typeface="Times New Roman"/>
                <a:cs typeface="Times New Roman"/>
              </a:rPr>
              <a:t>E.g.	finding image components </a:t>
            </a:r>
            <a:r>
              <a:rPr sz="2400" dirty="0">
                <a:latin typeface="Times New Roman"/>
                <a:cs typeface="Times New Roman"/>
              </a:rPr>
              <a:t>that are coherent</a:t>
            </a:r>
            <a:r>
              <a:rPr sz="2400" spc="-9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in  internal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appearance</a:t>
            </a:r>
            <a:endParaRPr sz="2400">
              <a:latin typeface="Times New Roman"/>
              <a:cs typeface="Times New Roman"/>
            </a:endParaRPr>
          </a:p>
          <a:p>
            <a:pPr marL="756285" lvl="1" indent="-287020">
              <a:lnSpc>
                <a:spcPct val="100000"/>
              </a:lnSpc>
              <a:spcBef>
                <a:spcPts val="660"/>
              </a:spcBef>
              <a:buChar char="–"/>
              <a:tabLst>
                <a:tab pos="756920" algn="l"/>
              </a:tabLst>
            </a:pPr>
            <a:r>
              <a:rPr sz="2800" spc="-5" dirty="0">
                <a:latin typeface="Times New Roman"/>
                <a:cs typeface="Times New Roman"/>
              </a:rPr>
              <a:t>Tracking:</a:t>
            </a:r>
            <a:endParaRPr sz="2800">
              <a:latin typeface="Times New Roman"/>
              <a:cs typeface="Times New Roman"/>
            </a:endParaRPr>
          </a:p>
          <a:p>
            <a:pPr marL="1155065" marR="485775" lvl="2" indent="-228600">
              <a:lnSpc>
                <a:spcPct val="100000"/>
              </a:lnSpc>
              <a:spcBef>
                <a:spcPts val="590"/>
              </a:spcBef>
              <a:buChar char="•"/>
              <a:tabLst>
                <a:tab pos="1155700" algn="l"/>
              </a:tabLst>
            </a:pPr>
            <a:r>
              <a:rPr sz="2400" spc="-5" dirty="0">
                <a:latin typeface="Times New Roman"/>
                <a:cs typeface="Times New Roman"/>
              </a:rPr>
              <a:t>Keeping </a:t>
            </a:r>
            <a:r>
              <a:rPr sz="2400" dirty="0">
                <a:latin typeface="Times New Roman"/>
                <a:cs typeface="Times New Roman"/>
              </a:rPr>
              <a:t>track of a </a:t>
            </a:r>
            <a:r>
              <a:rPr sz="2400" spc="-5" dirty="0">
                <a:latin typeface="Times New Roman"/>
                <a:cs typeface="Times New Roman"/>
              </a:rPr>
              <a:t>moving </a:t>
            </a:r>
            <a:r>
              <a:rPr sz="2400" dirty="0">
                <a:latin typeface="Times New Roman"/>
                <a:cs typeface="Times New Roman"/>
              </a:rPr>
              <a:t>object through a</a:t>
            </a:r>
            <a:r>
              <a:rPr sz="2400" spc="-1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long  sequence of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views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52400" y="152400"/>
            <a:ext cx="8839200" cy="838200"/>
          </a:xfrm>
          <a:prstGeom prst="rect">
            <a:avLst/>
          </a:prstGeom>
          <a:solidFill>
            <a:srgbClr val="FF0000"/>
          </a:solidFill>
        </p:spPr>
        <p:txBody>
          <a:bodyPr vert="horz" wrap="square" lIns="0" tIns="114935" rIns="0" bIns="0" rtlCol="0">
            <a:spAutoFit/>
          </a:bodyPr>
          <a:lstStyle/>
          <a:p>
            <a:pPr marL="425450">
              <a:lnSpc>
                <a:spcPct val="100000"/>
              </a:lnSpc>
              <a:spcBef>
                <a:spcPts val="905"/>
              </a:spcBef>
              <a:tabLst>
                <a:tab pos="2133600" algn="l"/>
              </a:tabLst>
            </a:pPr>
            <a:r>
              <a:rPr sz="4000" spc="-5" dirty="0"/>
              <a:t>Part</a:t>
            </a:r>
            <a:r>
              <a:rPr sz="4000" spc="10" dirty="0"/>
              <a:t> </a:t>
            </a:r>
            <a:r>
              <a:rPr sz="4000" spc="-10" dirty="0"/>
              <a:t>V:	</a:t>
            </a:r>
            <a:r>
              <a:rPr sz="4000" spc="-5" dirty="0"/>
              <a:t>High Level Vision</a:t>
            </a:r>
            <a:r>
              <a:rPr sz="4000" spc="-10" dirty="0"/>
              <a:t> </a:t>
            </a:r>
            <a:r>
              <a:rPr sz="4000" spc="-5" dirty="0"/>
              <a:t>(Geometry)</a:t>
            </a:r>
            <a:endParaRPr sz="4000"/>
          </a:p>
        </p:txBody>
      </p:sp>
      <p:sp>
        <p:nvSpPr>
          <p:cNvPr id="4" name="object 4"/>
          <p:cNvSpPr txBox="1"/>
          <p:nvPr/>
        </p:nvSpPr>
        <p:spPr>
          <a:xfrm>
            <a:off x="688340" y="1162303"/>
            <a:ext cx="7451090" cy="50984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marR="71120" indent="-342900">
              <a:lnSpc>
                <a:spcPct val="100000"/>
              </a:lnSpc>
              <a:spcBef>
                <a:spcPts val="105"/>
              </a:spcBef>
              <a:buChar char="•"/>
              <a:tabLst>
                <a:tab pos="354965" algn="l"/>
                <a:tab pos="355600" algn="l"/>
              </a:tabLst>
            </a:pPr>
            <a:r>
              <a:rPr sz="3200" dirty="0">
                <a:latin typeface="Times New Roman"/>
                <a:cs typeface="Times New Roman"/>
              </a:rPr>
              <a:t>The relations between object geometry</a:t>
            </a:r>
            <a:r>
              <a:rPr sz="3200" spc="-120" dirty="0">
                <a:latin typeface="Times New Roman"/>
                <a:cs typeface="Times New Roman"/>
              </a:rPr>
              <a:t> </a:t>
            </a:r>
            <a:r>
              <a:rPr sz="3200" spc="5" dirty="0">
                <a:latin typeface="Times New Roman"/>
                <a:cs typeface="Times New Roman"/>
              </a:rPr>
              <a:t>and  </a:t>
            </a:r>
            <a:r>
              <a:rPr sz="3200" dirty="0">
                <a:latin typeface="Times New Roman"/>
                <a:cs typeface="Times New Roman"/>
              </a:rPr>
              <a:t>image</a:t>
            </a:r>
            <a:r>
              <a:rPr sz="3200" spc="-2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geometry</a:t>
            </a:r>
            <a:endParaRPr sz="3200">
              <a:latin typeface="Times New Roman"/>
              <a:cs typeface="Times New Roman"/>
            </a:endParaRPr>
          </a:p>
          <a:p>
            <a:pPr marL="756285" lvl="1" indent="-287020">
              <a:lnSpc>
                <a:spcPct val="100000"/>
              </a:lnSpc>
              <a:spcBef>
                <a:spcPts val="675"/>
              </a:spcBef>
              <a:buChar char="–"/>
              <a:tabLst>
                <a:tab pos="756920" algn="l"/>
              </a:tabLst>
            </a:pPr>
            <a:r>
              <a:rPr sz="2800" spc="-5" dirty="0">
                <a:latin typeface="Times New Roman"/>
                <a:cs typeface="Times New Roman"/>
              </a:rPr>
              <a:t>Model based</a:t>
            </a:r>
            <a:r>
              <a:rPr sz="2800" spc="-1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vision</a:t>
            </a:r>
            <a:endParaRPr sz="2800">
              <a:latin typeface="Times New Roman"/>
              <a:cs typeface="Times New Roman"/>
            </a:endParaRPr>
          </a:p>
          <a:p>
            <a:pPr marL="1155700" lvl="2" indent="-228600">
              <a:lnSpc>
                <a:spcPct val="100000"/>
              </a:lnSpc>
              <a:spcBef>
                <a:spcPts val="590"/>
              </a:spcBef>
              <a:buChar char="•"/>
              <a:tabLst>
                <a:tab pos="1155700" algn="l"/>
              </a:tabLst>
            </a:pPr>
            <a:r>
              <a:rPr sz="2400" spc="-5" dirty="0">
                <a:latin typeface="Times New Roman"/>
                <a:cs typeface="Times New Roman"/>
              </a:rPr>
              <a:t>find </a:t>
            </a:r>
            <a:r>
              <a:rPr sz="2400" dirty="0">
                <a:latin typeface="Times New Roman"/>
                <a:cs typeface="Times New Roman"/>
              </a:rPr>
              <a:t>the position and orientation of </a:t>
            </a:r>
            <a:r>
              <a:rPr sz="2400" spc="-5" dirty="0">
                <a:latin typeface="Times New Roman"/>
                <a:cs typeface="Times New Roman"/>
              </a:rPr>
              <a:t>known</a:t>
            </a:r>
            <a:r>
              <a:rPr sz="2400" spc="-114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objects</a:t>
            </a:r>
            <a:endParaRPr sz="2400">
              <a:latin typeface="Times New Roman"/>
              <a:cs typeface="Times New Roman"/>
            </a:endParaRPr>
          </a:p>
          <a:p>
            <a:pPr marL="756285" lvl="1" indent="-287020">
              <a:lnSpc>
                <a:spcPct val="100000"/>
              </a:lnSpc>
              <a:spcBef>
                <a:spcPts val="655"/>
              </a:spcBef>
              <a:buChar char="–"/>
              <a:tabLst>
                <a:tab pos="756920" algn="l"/>
              </a:tabLst>
            </a:pPr>
            <a:r>
              <a:rPr sz="2800" spc="-5" dirty="0">
                <a:latin typeface="Times New Roman"/>
                <a:cs typeface="Times New Roman"/>
              </a:rPr>
              <a:t>Smooth surfaces and</a:t>
            </a:r>
            <a:r>
              <a:rPr sz="2800" spc="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outlines</a:t>
            </a:r>
            <a:endParaRPr sz="2800">
              <a:latin typeface="Times New Roman"/>
              <a:cs typeface="Times New Roman"/>
            </a:endParaRPr>
          </a:p>
          <a:p>
            <a:pPr marL="1155065" marR="300355" lvl="2" indent="-228600">
              <a:lnSpc>
                <a:spcPct val="100000"/>
              </a:lnSpc>
              <a:spcBef>
                <a:spcPts val="595"/>
              </a:spcBef>
              <a:buChar char="•"/>
              <a:tabLst>
                <a:tab pos="1155700" algn="l"/>
              </a:tabLst>
            </a:pPr>
            <a:r>
              <a:rPr sz="2400" dirty="0">
                <a:latin typeface="Times New Roman"/>
                <a:cs typeface="Times New Roman"/>
              </a:rPr>
              <a:t>how the outline of a curved object is </a:t>
            </a:r>
            <a:r>
              <a:rPr sz="2400" spc="-5" dirty="0">
                <a:latin typeface="Times New Roman"/>
                <a:cs typeface="Times New Roman"/>
              </a:rPr>
              <a:t>formed,</a:t>
            </a:r>
            <a:r>
              <a:rPr sz="2400" spc="-1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and  </a:t>
            </a:r>
            <a:r>
              <a:rPr sz="2400" spc="-5" dirty="0">
                <a:latin typeface="Times New Roman"/>
                <a:cs typeface="Times New Roman"/>
              </a:rPr>
              <a:t>what </a:t>
            </a:r>
            <a:r>
              <a:rPr sz="2400" dirty="0">
                <a:latin typeface="Times New Roman"/>
                <a:cs typeface="Times New Roman"/>
              </a:rPr>
              <a:t>it looks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like</a:t>
            </a:r>
            <a:endParaRPr sz="2400">
              <a:latin typeface="Times New Roman"/>
              <a:cs typeface="Times New Roman"/>
            </a:endParaRPr>
          </a:p>
          <a:p>
            <a:pPr marL="756285" lvl="1" indent="-287020">
              <a:lnSpc>
                <a:spcPct val="100000"/>
              </a:lnSpc>
              <a:spcBef>
                <a:spcPts val="655"/>
              </a:spcBef>
              <a:buChar char="–"/>
              <a:tabLst>
                <a:tab pos="756920" algn="l"/>
              </a:tabLst>
            </a:pPr>
            <a:r>
              <a:rPr sz="2800" spc="-5" dirty="0">
                <a:latin typeface="Times New Roman"/>
                <a:cs typeface="Times New Roman"/>
              </a:rPr>
              <a:t>Aspect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graphs</a:t>
            </a:r>
            <a:endParaRPr sz="2800">
              <a:latin typeface="Times New Roman"/>
              <a:cs typeface="Times New Roman"/>
            </a:endParaRPr>
          </a:p>
          <a:p>
            <a:pPr marL="1155065" marR="5080" lvl="2" indent="-228600">
              <a:lnSpc>
                <a:spcPct val="100000"/>
              </a:lnSpc>
              <a:spcBef>
                <a:spcPts val="590"/>
              </a:spcBef>
              <a:buChar char="•"/>
              <a:tabLst>
                <a:tab pos="1155700" algn="l"/>
              </a:tabLst>
            </a:pPr>
            <a:r>
              <a:rPr sz="2400" dirty="0">
                <a:latin typeface="Times New Roman"/>
                <a:cs typeface="Times New Roman"/>
              </a:rPr>
              <a:t>how the outline of a curved object </a:t>
            </a:r>
            <a:r>
              <a:rPr sz="2400" spc="-5" dirty="0">
                <a:latin typeface="Times New Roman"/>
                <a:cs typeface="Times New Roman"/>
              </a:rPr>
              <a:t>moves </a:t>
            </a:r>
            <a:r>
              <a:rPr sz="2400" dirty="0">
                <a:latin typeface="Times New Roman"/>
                <a:cs typeface="Times New Roman"/>
              </a:rPr>
              <a:t>around</a:t>
            </a:r>
            <a:r>
              <a:rPr sz="2400" spc="-17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as  </a:t>
            </a:r>
            <a:r>
              <a:rPr sz="2400" dirty="0">
                <a:latin typeface="Times New Roman"/>
                <a:cs typeface="Times New Roman"/>
              </a:rPr>
              <a:t>you </a:t>
            </a:r>
            <a:r>
              <a:rPr sz="2400" spc="-5" dirty="0">
                <a:latin typeface="Times New Roman"/>
                <a:cs typeface="Times New Roman"/>
              </a:rPr>
              <a:t>view </a:t>
            </a:r>
            <a:r>
              <a:rPr sz="2400" dirty="0">
                <a:latin typeface="Times New Roman"/>
                <a:cs typeface="Times New Roman"/>
              </a:rPr>
              <a:t>it </a:t>
            </a:r>
            <a:r>
              <a:rPr sz="2400" spc="-5" dirty="0">
                <a:latin typeface="Times New Roman"/>
                <a:cs typeface="Times New Roman"/>
              </a:rPr>
              <a:t>from different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directions</a:t>
            </a:r>
            <a:endParaRPr sz="2400">
              <a:latin typeface="Times New Roman"/>
              <a:cs typeface="Times New Roman"/>
            </a:endParaRPr>
          </a:p>
          <a:p>
            <a:pPr marL="756285" lvl="1" indent="-287020">
              <a:lnSpc>
                <a:spcPct val="100000"/>
              </a:lnSpc>
              <a:spcBef>
                <a:spcPts val="660"/>
              </a:spcBef>
              <a:buChar char="–"/>
              <a:tabLst>
                <a:tab pos="756920" algn="l"/>
              </a:tabLst>
            </a:pPr>
            <a:r>
              <a:rPr sz="2800" spc="-5" dirty="0">
                <a:latin typeface="Times New Roman"/>
                <a:cs typeface="Times New Roman"/>
              </a:rPr>
              <a:t>Range</a:t>
            </a:r>
            <a:r>
              <a:rPr sz="2800" spc="-1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data</a:t>
            </a:r>
            <a:endParaRPr sz="2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52400" y="152400"/>
            <a:ext cx="8839200" cy="838200"/>
          </a:xfrm>
          <a:prstGeom prst="rect">
            <a:avLst/>
          </a:prstGeom>
          <a:solidFill>
            <a:srgbClr val="FF0000"/>
          </a:solidFill>
        </p:spPr>
        <p:txBody>
          <a:bodyPr vert="horz" wrap="square" lIns="0" tIns="129539" rIns="0" bIns="0" rtlCol="0">
            <a:spAutoFit/>
          </a:bodyPr>
          <a:lstStyle/>
          <a:p>
            <a:pPr marL="508000">
              <a:lnSpc>
                <a:spcPct val="100000"/>
              </a:lnSpc>
              <a:spcBef>
                <a:spcPts val="1019"/>
              </a:spcBef>
              <a:tabLst>
                <a:tab pos="2195830" algn="l"/>
              </a:tabLst>
            </a:pPr>
            <a:r>
              <a:rPr sz="3600" spc="-5" dirty="0"/>
              <a:t>Part</a:t>
            </a:r>
            <a:r>
              <a:rPr sz="3600" dirty="0"/>
              <a:t> </a:t>
            </a:r>
            <a:r>
              <a:rPr sz="3600" spc="-5" dirty="0"/>
              <a:t>VI:	High Level Vision</a:t>
            </a:r>
            <a:r>
              <a:rPr sz="3600" spc="25" dirty="0"/>
              <a:t> </a:t>
            </a:r>
            <a:r>
              <a:rPr sz="3600" spc="-5" dirty="0"/>
              <a:t>(Probabilistic)</a:t>
            </a:r>
            <a:endParaRPr sz="3600"/>
          </a:p>
        </p:txBody>
      </p:sp>
      <p:sp>
        <p:nvSpPr>
          <p:cNvPr id="4" name="object 4"/>
          <p:cNvSpPr txBox="1"/>
          <p:nvPr/>
        </p:nvSpPr>
        <p:spPr>
          <a:xfrm>
            <a:off x="535940" y="933703"/>
            <a:ext cx="7569834" cy="53200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marR="416559" indent="-342900">
              <a:lnSpc>
                <a:spcPct val="100000"/>
              </a:lnSpc>
              <a:spcBef>
                <a:spcPts val="105"/>
              </a:spcBef>
              <a:buChar char="•"/>
              <a:tabLst>
                <a:tab pos="354965" algn="l"/>
                <a:tab pos="355600" algn="l"/>
              </a:tabLst>
            </a:pPr>
            <a:r>
              <a:rPr sz="3200" dirty="0">
                <a:latin typeface="Times New Roman"/>
                <a:cs typeface="Times New Roman"/>
              </a:rPr>
              <a:t>Using classifiers </a:t>
            </a:r>
            <a:r>
              <a:rPr sz="3200" spc="5" dirty="0">
                <a:latin typeface="Times New Roman"/>
                <a:cs typeface="Times New Roman"/>
              </a:rPr>
              <a:t>and </a:t>
            </a:r>
            <a:r>
              <a:rPr sz="3200" dirty="0">
                <a:latin typeface="Times New Roman"/>
                <a:cs typeface="Times New Roman"/>
              </a:rPr>
              <a:t>probability </a:t>
            </a:r>
            <a:r>
              <a:rPr sz="3200" spc="-5" dirty="0">
                <a:latin typeface="Times New Roman"/>
                <a:cs typeface="Times New Roman"/>
              </a:rPr>
              <a:t>to</a:t>
            </a:r>
            <a:r>
              <a:rPr sz="3200" spc="-13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match  </a:t>
            </a:r>
            <a:r>
              <a:rPr sz="3200" spc="5" dirty="0">
                <a:latin typeface="Times New Roman"/>
                <a:cs typeface="Times New Roman"/>
              </a:rPr>
              <a:t>and </a:t>
            </a:r>
            <a:r>
              <a:rPr sz="3200" dirty="0">
                <a:latin typeface="Times New Roman"/>
                <a:cs typeface="Times New Roman"/>
              </a:rPr>
              <a:t>recognize</a:t>
            </a:r>
            <a:r>
              <a:rPr sz="3200" spc="-7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objects</a:t>
            </a:r>
            <a:endParaRPr sz="3200">
              <a:latin typeface="Times New Roman"/>
              <a:cs typeface="Times New Roman"/>
            </a:endParaRPr>
          </a:p>
          <a:p>
            <a:pPr marL="756285" lvl="1" indent="-287020">
              <a:lnSpc>
                <a:spcPct val="100000"/>
              </a:lnSpc>
              <a:spcBef>
                <a:spcPts val="675"/>
              </a:spcBef>
              <a:buChar char="–"/>
              <a:tabLst>
                <a:tab pos="756920" algn="l"/>
              </a:tabLst>
            </a:pPr>
            <a:r>
              <a:rPr sz="2800" spc="-10" dirty="0">
                <a:latin typeface="Times New Roman"/>
                <a:cs typeface="Times New Roman"/>
              </a:rPr>
              <a:t>Templates </a:t>
            </a:r>
            <a:r>
              <a:rPr sz="2800" spc="-5" dirty="0">
                <a:latin typeface="Times New Roman"/>
                <a:cs typeface="Times New Roman"/>
              </a:rPr>
              <a:t>and</a:t>
            </a:r>
            <a:r>
              <a:rPr sz="2800" spc="1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classifiers</a:t>
            </a:r>
            <a:endParaRPr sz="2800">
              <a:latin typeface="Times New Roman"/>
              <a:cs typeface="Times New Roman"/>
            </a:endParaRPr>
          </a:p>
          <a:p>
            <a:pPr marL="1155065" marR="114300" lvl="2" indent="-228600">
              <a:lnSpc>
                <a:spcPct val="100000"/>
              </a:lnSpc>
              <a:spcBef>
                <a:spcPts val="590"/>
              </a:spcBef>
              <a:buChar char="•"/>
              <a:tabLst>
                <a:tab pos="1155700" algn="l"/>
              </a:tabLst>
            </a:pPr>
            <a:r>
              <a:rPr sz="2400" dirty="0">
                <a:latin typeface="Times New Roman"/>
                <a:cs typeface="Times New Roman"/>
              </a:rPr>
              <a:t>how to </a:t>
            </a:r>
            <a:r>
              <a:rPr sz="2400" spc="-5" dirty="0">
                <a:latin typeface="Times New Roman"/>
                <a:cs typeface="Times New Roman"/>
              </a:rPr>
              <a:t>find </a:t>
            </a:r>
            <a:r>
              <a:rPr sz="2400" dirty="0">
                <a:latin typeface="Times New Roman"/>
                <a:cs typeface="Times New Roman"/>
              </a:rPr>
              <a:t>objects that look the </a:t>
            </a:r>
            <a:r>
              <a:rPr sz="2400" spc="-10" dirty="0">
                <a:latin typeface="Times New Roman"/>
                <a:cs typeface="Times New Roman"/>
              </a:rPr>
              <a:t>same </a:t>
            </a:r>
            <a:r>
              <a:rPr sz="2400" spc="-5" dirty="0">
                <a:latin typeface="Times New Roman"/>
                <a:cs typeface="Times New Roman"/>
              </a:rPr>
              <a:t>from view</a:t>
            </a:r>
            <a:r>
              <a:rPr sz="2400" spc="-9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to  view </a:t>
            </a:r>
            <a:r>
              <a:rPr sz="2400" spc="-5" dirty="0">
                <a:latin typeface="Times New Roman"/>
                <a:cs typeface="Times New Roman"/>
              </a:rPr>
              <a:t>with </a:t>
            </a:r>
            <a:r>
              <a:rPr sz="2400" dirty="0">
                <a:latin typeface="Times New Roman"/>
                <a:cs typeface="Times New Roman"/>
              </a:rPr>
              <a:t>a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classifier</a:t>
            </a:r>
            <a:endParaRPr sz="2400">
              <a:latin typeface="Times New Roman"/>
              <a:cs typeface="Times New Roman"/>
            </a:endParaRPr>
          </a:p>
          <a:p>
            <a:pPr marL="756285" lvl="1" indent="-287020">
              <a:lnSpc>
                <a:spcPct val="100000"/>
              </a:lnSpc>
              <a:spcBef>
                <a:spcPts val="655"/>
              </a:spcBef>
              <a:buChar char="–"/>
              <a:tabLst>
                <a:tab pos="756920" algn="l"/>
              </a:tabLst>
            </a:pPr>
            <a:r>
              <a:rPr sz="2800" spc="-5" dirty="0">
                <a:latin typeface="Times New Roman"/>
                <a:cs typeface="Times New Roman"/>
              </a:rPr>
              <a:t>Relations</a:t>
            </a:r>
            <a:endParaRPr sz="2800">
              <a:latin typeface="Times New Roman"/>
              <a:cs typeface="Times New Roman"/>
            </a:endParaRPr>
          </a:p>
          <a:p>
            <a:pPr marL="1155065" marR="5080" lvl="2" indent="-228600">
              <a:lnSpc>
                <a:spcPct val="100000"/>
              </a:lnSpc>
              <a:spcBef>
                <a:spcPts val="595"/>
              </a:spcBef>
              <a:buChar char="•"/>
              <a:tabLst>
                <a:tab pos="1155700" algn="l"/>
              </a:tabLst>
            </a:pPr>
            <a:r>
              <a:rPr sz="2400" dirty="0">
                <a:latin typeface="Times New Roman"/>
                <a:cs typeface="Times New Roman"/>
              </a:rPr>
              <a:t>break up objects into big, </a:t>
            </a:r>
            <a:r>
              <a:rPr sz="2400" spc="-5" dirty="0">
                <a:latin typeface="Times New Roman"/>
                <a:cs typeface="Times New Roman"/>
              </a:rPr>
              <a:t>simple </a:t>
            </a:r>
            <a:r>
              <a:rPr sz="2400" dirty="0">
                <a:latin typeface="Times New Roman"/>
                <a:cs typeface="Times New Roman"/>
              </a:rPr>
              <a:t>parts, </a:t>
            </a:r>
            <a:r>
              <a:rPr sz="2400" spc="-5" dirty="0">
                <a:latin typeface="Times New Roman"/>
                <a:cs typeface="Times New Roman"/>
              </a:rPr>
              <a:t>find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17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parts  with a classifier, and then </a:t>
            </a:r>
            <a:r>
              <a:rPr sz="2400" spc="-5" dirty="0">
                <a:latin typeface="Times New Roman"/>
                <a:cs typeface="Times New Roman"/>
              </a:rPr>
              <a:t>reason </a:t>
            </a:r>
            <a:r>
              <a:rPr sz="2400" dirty="0">
                <a:latin typeface="Times New Roman"/>
                <a:cs typeface="Times New Roman"/>
              </a:rPr>
              <a:t>about the  relationships </a:t>
            </a:r>
            <a:r>
              <a:rPr sz="2400" spc="-5" dirty="0">
                <a:latin typeface="Times New Roman"/>
                <a:cs typeface="Times New Roman"/>
              </a:rPr>
              <a:t>between </a:t>
            </a:r>
            <a:r>
              <a:rPr sz="2400" dirty="0">
                <a:latin typeface="Times New Roman"/>
                <a:cs typeface="Times New Roman"/>
              </a:rPr>
              <a:t>the parts to </a:t>
            </a:r>
            <a:r>
              <a:rPr sz="2400" spc="-5" dirty="0">
                <a:latin typeface="Times New Roman"/>
                <a:cs typeface="Times New Roman"/>
              </a:rPr>
              <a:t>find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1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object.</a:t>
            </a:r>
            <a:endParaRPr sz="2400">
              <a:latin typeface="Times New Roman"/>
              <a:cs typeface="Times New Roman"/>
            </a:endParaRPr>
          </a:p>
          <a:p>
            <a:pPr marL="756285" lvl="1" indent="-287020">
              <a:lnSpc>
                <a:spcPct val="100000"/>
              </a:lnSpc>
              <a:spcBef>
                <a:spcPts val="655"/>
              </a:spcBef>
              <a:buChar char="–"/>
              <a:tabLst>
                <a:tab pos="756920" algn="l"/>
              </a:tabLst>
            </a:pPr>
            <a:r>
              <a:rPr sz="2800" spc="-10" dirty="0">
                <a:latin typeface="Times New Roman"/>
                <a:cs typeface="Times New Roman"/>
              </a:rPr>
              <a:t>Geometric templates </a:t>
            </a:r>
            <a:r>
              <a:rPr sz="2800" dirty="0">
                <a:latin typeface="Times New Roman"/>
                <a:cs typeface="Times New Roman"/>
              </a:rPr>
              <a:t>from </a:t>
            </a:r>
            <a:r>
              <a:rPr sz="2800" spc="-5" dirty="0">
                <a:latin typeface="Times New Roman"/>
                <a:cs typeface="Times New Roman"/>
              </a:rPr>
              <a:t>spatial</a:t>
            </a:r>
            <a:r>
              <a:rPr sz="2800" spc="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relations</a:t>
            </a:r>
            <a:endParaRPr sz="2800">
              <a:latin typeface="Times New Roman"/>
              <a:cs typeface="Times New Roman"/>
            </a:endParaRPr>
          </a:p>
          <a:p>
            <a:pPr marL="1155065" marR="253365" lvl="2" indent="-228600">
              <a:lnSpc>
                <a:spcPct val="100000"/>
              </a:lnSpc>
              <a:spcBef>
                <a:spcPts val="590"/>
              </a:spcBef>
              <a:buChar char="•"/>
              <a:tabLst>
                <a:tab pos="1155700" algn="l"/>
              </a:tabLst>
            </a:pPr>
            <a:r>
              <a:rPr sz="2400" dirty="0">
                <a:latin typeface="Times New Roman"/>
                <a:cs typeface="Times New Roman"/>
              </a:rPr>
              <a:t>extend this trick </a:t>
            </a:r>
            <a:r>
              <a:rPr sz="2400" spc="-5" dirty="0">
                <a:latin typeface="Times New Roman"/>
                <a:cs typeface="Times New Roman"/>
              </a:rPr>
              <a:t>so </a:t>
            </a:r>
            <a:r>
              <a:rPr sz="2400" dirty="0">
                <a:latin typeface="Times New Roman"/>
                <a:cs typeface="Times New Roman"/>
              </a:rPr>
              <a:t>that </a:t>
            </a:r>
            <a:r>
              <a:rPr sz="2400" spc="-5" dirty="0">
                <a:latin typeface="Times New Roman"/>
                <a:cs typeface="Times New Roman"/>
              </a:rPr>
              <a:t>templates </a:t>
            </a:r>
            <a:r>
              <a:rPr sz="2400" dirty="0">
                <a:latin typeface="Times New Roman"/>
                <a:cs typeface="Times New Roman"/>
              </a:rPr>
              <a:t>are </a:t>
            </a:r>
            <a:r>
              <a:rPr sz="2400" spc="-5" dirty="0">
                <a:latin typeface="Times New Roman"/>
                <a:cs typeface="Times New Roman"/>
              </a:rPr>
              <a:t>formed</a:t>
            </a:r>
            <a:r>
              <a:rPr sz="2400" spc="-12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from  relations between much smaller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parts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52400" y="224027"/>
            <a:ext cx="8839200" cy="767080"/>
          </a:xfrm>
          <a:prstGeom prst="rect">
            <a:avLst/>
          </a:prstGeom>
          <a:solidFill>
            <a:srgbClr val="FF0000"/>
          </a:solidFill>
        </p:spPr>
        <p:txBody>
          <a:bodyPr vert="horz" wrap="square" lIns="0" tIns="60960" rIns="0" bIns="0" rtlCol="0">
            <a:spAutoFit/>
          </a:bodyPr>
          <a:lstStyle/>
          <a:p>
            <a:pPr marL="169545">
              <a:lnSpc>
                <a:spcPct val="100000"/>
              </a:lnSpc>
              <a:spcBef>
                <a:spcPts val="480"/>
              </a:spcBef>
            </a:pPr>
            <a:r>
              <a:rPr sz="4000" spc="-5" dirty="0"/>
              <a:t>Examples </a:t>
            </a:r>
            <a:r>
              <a:rPr sz="4000" dirty="0"/>
              <a:t>of </a:t>
            </a:r>
            <a:r>
              <a:rPr sz="4000" spc="-5" dirty="0"/>
              <a:t>Commercial Vision</a:t>
            </a:r>
            <a:r>
              <a:rPr sz="4000" spc="15" dirty="0"/>
              <a:t> </a:t>
            </a:r>
            <a:r>
              <a:rPr sz="4000" spc="-5" dirty="0"/>
              <a:t>Systems</a:t>
            </a:r>
            <a:endParaRPr sz="4000"/>
          </a:p>
        </p:txBody>
      </p:sp>
      <p:grpSp>
        <p:nvGrpSpPr>
          <p:cNvPr id="4" name="object 4"/>
          <p:cNvGrpSpPr/>
          <p:nvPr/>
        </p:nvGrpSpPr>
        <p:grpSpPr>
          <a:xfrm>
            <a:off x="411480" y="1066800"/>
            <a:ext cx="2415540" cy="2044064"/>
            <a:chOff x="411480" y="1066800"/>
            <a:chExt cx="2415540" cy="2044064"/>
          </a:xfrm>
        </p:grpSpPr>
        <p:sp>
          <p:nvSpPr>
            <p:cNvPr id="5" name="object 5"/>
            <p:cNvSpPr/>
            <p:nvPr/>
          </p:nvSpPr>
          <p:spPr>
            <a:xfrm>
              <a:off x="1153668" y="2261616"/>
              <a:ext cx="672083" cy="39014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11480" y="1066800"/>
              <a:ext cx="2415540" cy="204368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231140" y="3167989"/>
            <a:ext cx="347091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solidFill>
                  <a:srgbClr val="818181"/>
                </a:solidFill>
                <a:latin typeface="Times New Roman"/>
                <a:cs typeface="Times New Roman"/>
              </a:rPr>
              <a:t>High </a:t>
            </a:r>
            <a:r>
              <a:rPr sz="2000" spc="-5" dirty="0">
                <a:solidFill>
                  <a:srgbClr val="818181"/>
                </a:solidFill>
                <a:latin typeface="Times New Roman"/>
                <a:cs typeface="Times New Roman"/>
              </a:rPr>
              <a:t>Precision </a:t>
            </a:r>
            <a:r>
              <a:rPr sz="2000" dirty="0">
                <a:solidFill>
                  <a:srgbClr val="818181"/>
                </a:solidFill>
                <a:latin typeface="Times New Roman"/>
                <a:cs typeface="Times New Roman"/>
              </a:rPr>
              <a:t>Inspection</a:t>
            </a:r>
            <a:r>
              <a:rPr sz="2000" spc="-100" dirty="0">
                <a:solidFill>
                  <a:srgbClr val="818181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818181"/>
                </a:solidFill>
                <a:latin typeface="Times New Roman"/>
                <a:cs typeface="Times New Roman"/>
              </a:rPr>
              <a:t>System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40686" y="5967577"/>
            <a:ext cx="139192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rgbClr val="818181"/>
                </a:solidFill>
                <a:latin typeface="Times New Roman"/>
                <a:cs typeface="Times New Roman"/>
              </a:rPr>
              <a:t>NASA</a:t>
            </a:r>
            <a:r>
              <a:rPr sz="2000" spc="-170" dirty="0">
                <a:solidFill>
                  <a:srgbClr val="818181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818181"/>
                </a:solidFill>
                <a:latin typeface="Times New Roman"/>
                <a:cs typeface="Times New Roman"/>
              </a:rPr>
              <a:t>Rover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922778" y="4372321"/>
            <a:ext cx="3843020" cy="6362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rgbClr val="818181"/>
                </a:solidFill>
                <a:latin typeface="Times New Roman"/>
                <a:cs typeface="Times New Roman"/>
              </a:rPr>
              <a:t>Par </a:t>
            </a:r>
            <a:r>
              <a:rPr sz="2000" spc="-5" dirty="0">
                <a:solidFill>
                  <a:srgbClr val="818181"/>
                </a:solidFill>
                <a:latin typeface="Times New Roman"/>
                <a:cs typeface="Times New Roman"/>
              </a:rPr>
              <a:t>Systems: </a:t>
            </a:r>
            <a:r>
              <a:rPr sz="2000" spc="-20" dirty="0">
                <a:solidFill>
                  <a:srgbClr val="818181"/>
                </a:solidFill>
                <a:latin typeface="Times New Roman"/>
                <a:cs typeface="Times New Roman"/>
              </a:rPr>
              <a:t>Vision </a:t>
            </a:r>
            <a:r>
              <a:rPr sz="2000" dirty="0">
                <a:solidFill>
                  <a:srgbClr val="818181"/>
                </a:solidFill>
                <a:latin typeface="Times New Roman"/>
                <a:cs typeface="Times New Roman"/>
              </a:rPr>
              <a:t>Guided</a:t>
            </a:r>
            <a:r>
              <a:rPr sz="2000" spc="-130" dirty="0">
                <a:solidFill>
                  <a:srgbClr val="818181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818181"/>
                </a:solidFill>
                <a:latin typeface="Times New Roman"/>
                <a:cs typeface="Times New Roman"/>
              </a:rPr>
              <a:t>Robotics  for </a:t>
            </a:r>
            <a:r>
              <a:rPr sz="2000" spc="-5" dirty="0">
                <a:solidFill>
                  <a:srgbClr val="818181"/>
                </a:solidFill>
                <a:latin typeface="Times New Roman"/>
                <a:cs typeface="Times New Roman"/>
              </a:rPr>
              <a:t>manufacturing </a:t>
            </a:r>
            <a:r>
              <a:rPr sz="2000" dirty="0">
                <a:solidFill>
                  <a:srgbClr val="818181"/>
                </a:solidFill>
                <a:latin typeface="Times New Roman"/>
                <a:cs typeface="Times New Roman"/>
              </a:rPr>
              <a:t>and </a:t>
            </a:r>
            <a:r>
              <a:rPr sz="2000" spc="-5" dirty="0">
                <a:solidFill>
                  <a:srgbClr val="818181"/>
                </a:solidFill>
                <a:latin typeface="Times New Roman"/>
                <a:cs typeface="Times New Roman"/>
              </a:rPr>
              <a:t>assembly</a:t>
            </a:r>
            <a:r>
              <a:rPr sz="2000" spc="-75" dirty="0">
                <a:solidFill>
                  <a:srgbClr val="818181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818181"/>
                </a:solidFill>
                <a:latin typeface="Times New Roman"/>
                <a:cs typeface="Times New Roman"/>
              </a:rPr>
              <a:t>lines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11480" y="3938015"/>
            <a:ext cx="2505456" cy="200558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3873385" y="5210924"/>
            <a:ext cx="4173854" cy="94106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000" b="1" spc="-10" dirty="0">
                <a:latin typeface="Times New Roman"/>
                <a:cs typeface="Times New Roman"/>
              </a:rPr>
              <a:t>There are </a:t>
            </a:r>
            <a:r>
              <a:rPr sz="2000" b="1" dirty="0">
                <a:latin typeface="Times New Roman"/>
                <a:cs typeface="Times New Roman"/>
              </a:rPr>
              <a:t>many </a:t>
            </a:r>
            <a:r>
              <a:rPr sz="2000" b="1" spc="-5" dirty="0">
                <a:latin typeface="Times New Roman"/>
                <a:cs typeface="Times New Roman"/>
              </a:rPr>
              <a:t>products </a:t>
            </a:r>
            <a:r>
              <a:rPr sz="2000" b="1" dirty="0">
                <a:latin typeface="Times New Roman"/>
                <a:cs typeface="Times New Roman"/>
              </a:rPr>
              <a:t>that have</a:t>
            </a:r>
            <a:r>
              <a:rPr sz="2000" b="1" spc="-13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an  </a:t>
            </a:r>
            <a:r>
              <a:rPr sz="2000" b="1" spc="-5" dirty="0">
                <a:latin typeface="Times New Roman"/>
                <a:cs typeface="Times New Roman"/>
              </a:rPr>
              <a:t>element </a:t>
            </a:r>
            <a:r>
              <a:rPr sz="2000" b="1" dirty="0">
                <a:latin typeface="Times New Roman"/>
                <a:cs typeface="Times New Roman"/>
              </a:rPr>
              <a:t>of computer vision, and the  number </a:t>
            </a:r>
            <a:r>
              <a:rPr sz="2000" b="1" spc="-5" dirty="0">
                <a:latin typeface="Times New Roman"/>
                <a:cs typeface="Times New Roman"/>
              </a:rPr>
              <a:t>is increasing every</a:t>
            </a:r>
            <a:r>
              <a:rPr sz="2000" b="1" spc="-12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day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843528" y="1011936"/>
            <a:ext cx="4332732" cy="32811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2631948" y="2761488"/>
            <a:ext cx="2706624" cy="33360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164579" y="1121663"/>
            <a:ext cx="2389631" cy="32278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46888" y="1165860"/>
            <a:ext cx="2330196" cy="244906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657373" y="1107160"/>
            <a:ext cx="2370455" cy="13081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Times New Roman"/>
                <a:cs typeface="Times New Roman"/>
              </a:rPr>
              <a:t>Face</a:t>
            </a:r>
            <a:r>
              <a:rPr sz="2400" b="1" spc="-40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Recognition:</a:t>
            </a:r>
            <a:endParaRPr sz="2400">
              <a:latin typeface="Times New Roman"/>
              <a:cs typeface="Times New Roman"/>
            </a:endParaRPr>
          </a:p>
          <a:p>
            <a:pPr marL="559435" indent="-90170">
              <a:lnSpc>
                <a:spcPct val="100000"/>
              </a:lnSpc>
              <a:spcBef>
                <a:spcPts val="15"/>
              </a:spcBef>
              <a:buSzPct val="95000"/>
              <a:buFont typeface="Times New Roman"/>
              <a:buChar char="•"/>
              <a:tabLst>
                <a:tab pos="560070" algn="l"/>
              </a:tabLst>
            </a:pPr>
            <a:r>
              <a:rPr sz="2000" b="1" dirty="0">
                <a:latin typeface="Times New Roman"/>
                <a:cs typeface="Times New Roman"/>
              </a:rPr>
              <a:t>Face</a:t>
            </a:r>
            <a:r>
              <a:rPr sz="2000" b="1" spc="-3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Detection</a:t>
            </a:r>
            <a:endParaRPr sz="2000">
              <a:latin typeface="Times New Roman"/>
              <a:cs typeface="Times New Roman"/>
            </a:endParaRPr>
          </a:p>
          <a:p>
            <a:pPr marL="559435" indent="-90170">
              <a:lnSpc>
                <a:spcPct val="100000"/>
              </a:lnSpc>
              <a:buSzPct val="95000"/>
              <a:buFont typeface="Times New Roman"/>
              <a:buChar char="•"/>
              <a:tabLst>
                <a:tab pos="560070" algn="l"/>
              </a:tabLst>
            </a:pPr>
            <a:r>
              <a:rPr sz="2000" b="1" dirty="0">
                <a:latin typeface="Times New Roman"/>
                <a:cs typeface="Times New Roman"/>
              </a:rPr>
              <a:t>Face</a:t>
            </a:r>
            <a:r>
              <a:rPr sz="2000" b="1" spc="-25" dirty="0">
                <a:latin typeface="Times New Roman"/>
                <a:cs typeface="Times New Roman"/>
              </a:rPr>
              <a:t> </a:t>
            </a:r>
            <a:r>
              <a:rPr sz="2000" b="1" spc="-5" dirty="0">
                <a:latin typeface="Times New Roman"/>
                <a:cs typeface="Times New Roman"/>
              </a:rPr>
              <a:t>Labeling</a:t>
            </a:r>
            <a:endParaRPr sz="2000">
              <a:latin typeface="Times New Roman"/>
              <a:cs typeface="Times New Roman"/>
            </a:endParaRPr>
          </a:p>
          <a:p>
            <a:pPr marL="559435" indent="-90170">
              <a:lnSpc>
                <a:spcPct val="100000"/>
              </a:lnSpc>
              <a:buSzPct val="95000"/>
              <a:buFont typeface="Times New Roman"/>
              <a:buChar char="•"/>
              <a:tabLst>
                <a:tab pos="560070" algn="l"/>
              </a:tabLst>
            </a:pPr>
            <a:r>
              <a:rPr sz="2000" b="1" dirty="0">
                <a:latin typeface="Times New Roman"/>
                <a:cs typeface="Times New Roman"/>
              </a:rPr>
              <a:t>Face</a:t>
            </a:r>
            <a:r>
              <a:rPr sz="2000" b="1" spc="-20" dirty="0">
                <a:latin typeface="Times New Roman"/>
                <a:cs typeface="Times New Roman"/>
              </a:rPr>
              <a:t> </a:t>
            </a:r>
            <a:r>
              <a:rPr sz="2000" b="1" spc="-5" dirty="0">
                <a:latin typeface="Times New Roman"/>
                <a:cs typeface="Times New Roman"/>
              </a:rPr>
              <a:t>Finding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52400" y="152400"/>
            <a:ext cx="8839200" cy="838200"/>
          </a:xfrm>
          <a:prstGeom prst="rect">
            <a:avLst/>
          </a:prstGeom>
          <a:solidFill>
            <a:srgbClr val="FF0000"/>
          </a:solidFill>
        </p:spPr>
        <p:txBody>
          <a:bodyPr vert="horz" wrap="square" lIns="0" tIns="641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505"/>
              </a:spcBef>
            </a:pPr>
            <a:r>
              <a:rPr dirty="0"/>
              <a:t>Security</a:t>
            </a:r>
            <a:r>
              <a:rPr spc="-20" dirty="0"/>
              <a:t> </a:t>
            </a:r>
            <a:r>
              <a:rPr dirty="0"/>
              <a:t>Applications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5485168" y="4503788"/>
            <a:ext cx="362839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Times New Roman"/>
                <a:cs typeface="Times New Roman"/>
              </a:rPr>
              <a:t>Can </a:t>
            </a:r>
            <a:r>
              <a:rPr sz="2400" dirty="0">
                <a:latin typeface="Times New Roman"/>
                <a:cs typeface="Times New Roman"/>
              </a:rPr>
              <a:t>you </a:t>
            </a:r>
            <a:r>
              <a:rPr sz="2400" spc="-10" dirty="0">
                <a:latin typeface="Times New Roman"/>
                <a:cs typeface="Times New Roman"/>
              </a:rPr>
              <a:t>Name </a:t>
            </a:r>
            <a:r>
              <a:rPr sz="2400" dirty="0">
                <a:latin typeface="Times New Roman"/>
                <a:cs typeface="Times New Roman"/>
              </a:rPr>
              <a:t>any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Company  Using Face </a:t>
            </a:r>
            <a:r>
              <a:rPr sz="2400" dirty="0">
                <a:latin typeface="Times New Roman"/>
                <a:cs typeface="Times New Roman"/>
              </a:rPr>
              <a:t>Applications</a:t>
            </a:r>
            <a:r>
              <a:rPr sz="2400" spc="-19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?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81000" y="1185672"/>
            <a:ext cx="3429000" cy="26060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52400" y="152400"/>
            <a:ext cx="8839200" cy="838200"/>
          </a:xfrm>
          <a:prstGeom prst="rect">
            <a:avLst/>
          </a:prstGeom>
          <a:solidFill>
            <a:srgbClr val="FF0000"/>
          </a:solidFill>
        </p:spPr>
        <p:txBody>
          <a:bodyPr vert="horz" wrap="square" lIns="0" tIns="641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505"/>
              </a:spcBef>
            </a:pPr>
            <a:r>
              <a:rPr dirty="0"/>
              <a:t>Face</a:t>
            </a:r>
            <a:r>
              <a:rPr spc="-30" dirty="0"/>
              <a:t> </a:t>
            </a:r>
            <a:r>
              <a:rPr dirty="0"/>
              <a:t>Detection</a:t>
            </a:r>
          </a:p>
        </p:txBody>
      </p:sp>
      <p:sp>
        <p:nvSpPr>
          <p:cNvPr id="5" name="object 5"/>
          <p:cNvSpPr/>
          <p:nvPr/>
        </p:nvSpPr>
        <p:spPr>
          <a:xfrm>
            <a:off x="4953000" y="1068324"/>
            <a:ext cx="2717292" cy="27172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943100" y="3963923"/>
            <a:ext cx="5029200" cy="17602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801241" y="5781761"/>
            <a:ext cx="54895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Times New Roman"/>
                <a:cs typeface="Times New Roman"/>
              </a:rPr>
              <a:t>Challenges: </a:t>
            </a:r>
            <a:r>
              <a:rPr sz="2400" spc="-5" dirty="0">
                <a:latin typeface="Times New Roman"/>
                <a:cs typeface="Times New Roman"/>
              </a:rPr>
              <a:t>Pose </a:t>
            </a:r>
            <a:r>
              <a:rPr sz="2400" dirty="0">
                <a:latin typeface="Times New Roman"/>
                <a:cs typeface="Times New Roman"/>
              </a:rPr>
              <a:t>and Illumination</a:t>
            </a:r>
            <a:r>
              <a:rPr sz="2400" spc="-16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variations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605519" y="1093723"/>
            <a:ext cx="22923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dirty="0">
                <a:latin typeface="Times New Roman"/>
                <a:cs typeface="Times New Roman"/>
              </a:rPr>
              <a:t>#</a:t>
            </a:r>
            <a:r>
              <a:rPr sz="1600" b="1" spc="-5" dirty="0">
                <a:latin typeface="Times New Roman"/>
                <a:cs typeface="Times New Roman"/>
              </a:rPr>
              <a:t>5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52400" y="152400"/>
            <a:ext cx="8839200" cy="741870"/>
          </a:xfrm>
          <a:prstGeom prst="rect">
            <a:avLst/>
          </a:prstGeom>
          <a:solidFill>
            <a:srgbClr val="FF0000"/>
          </a:solidFill>
        </p:spPr>
        <p:txBody>
          <a:bodyPr vert="horz" wrap="square" lIns="0" tIns="641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505"/>
              </a:spcBef>
            </a:pPr>
            <a:r>
              <a:rPr spc="-70" dirty="0" smtClean="0"/>
              <a:t> </a:t>
            </a:r>
            <a:r>
              <a:rPr spc="-5" dirty="0" smtClean="0"/>
              <a:t>Vision</a:t>
            </a:r>
            <a:r>
              <a:rPr lang="en-US" spc="-5" dirty="0" smtClean="0"/>
              <a:t> Based Automation</a:t>
            </a:r>
            <a:endParaRPr spc="-5" dirty="0"/>
          </a:p>
        </p:txBody>
      </p:sp>
      <p:sp>
        <p:nvSpPr>
          <p:cNvPr id="4" name="object 4"/>
          <p:cNvSpPr txBox="1"/>
          <p:nvPr/>
        </p:nvSpPr>
        <p:spPr>
          <a:xfrm>
            <a:off x="535816" y="1467103"/>
            <a:ext cx="8077834" cy="38296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marR="1453515" indent="-342900">
              <a:lnSpc>
                <a:spcPct val="100000"/>
              </a:lnSpc>
              <a:spcBef>
                <a:spcPts val="105"/>
              </a:spcBef>
              <a:buChar char="•"/>
              <a:tabLst>
                <a:tab pos="355600" algn="l"/>
                <a:tab pos="356235" algn="l"/>
              </a:tabLst>
            </a:pPr>
            <a:r>
              <a:rPr sz="3200" dirty="0">
                <a:latin typeface="Times New Roman"/>
                <a:cs typeface="Times New Roman"/>
              </a:rPr>
              <a:t>Deals </a:t>
            </a:r>
            <a:r>
              <a:rPr sz="3200" spc="-5" dirty="0">
                <a:latin typeface="Times New Roman"/>
                <a:cs typeface="Times New Roman"/>
              </a:rPr>
              <a:t>with </a:t>
            </a:r>
            <a:r>
              <a:rPr sz="3200" dirty="0">
                <a:latin typeface="Times New Roman"/>
                <a:cs typeface="Times New Roman"/>
              </a:rPr>
              <a:t>the formation, analysis</a:t>
            </a:r>
            <a:r>
              <a:rPr sz="3200" spc="-105" dirty="0">
                <a:latin typeface="Times New Roman"/>
                <a:cs typeface="Times New Roman"/>
              </a:rPr>
              <a:t> </a:t>
            </a:r>
            <a:r>
              <a:rPr sz="3200" spc="5" dirty="0">
                <a:latin typeface="Times New Roman"/>
                <a:cs typeface="Times New Roman"/>
              </a:rPr>
              <a:t>and  </a:t>
            </a:r>
            <a:r>
              <a:rPr sz="3200" dirty="0">
                <a:latin typeface="Times New Roman"/>
                <a:cs typeface="Times New Roman"/>
              </a:rPr>
              <a:t>Interpretation</a:t>
            </a:r>
            <a:r>
              <a:rPr sz="3200" spc="-45" dirty="0">
                <a:latin typeface="Times New Roman"/>
                <a:cs typeface="Times New Roman"/>
              </a:rPr>
              <a:t> </a:t>
            </a:r>
            <a:r>
              <a:rPr sz="3200" spc="5" dirty="0">
                <a:latin typeface="Times New Roman"/>
                <a:cs typeface="Times New Roman"/>
              </a:rPr>
              <a:t>Images</a:t>
            </a:r>
            <a:endParaRPr sz="3200">
              <a:latin typeface="Times New Roman"/>
              <a:cs typeface="Times New Roman"/>
            </a:endParaRPr>
          </a:p>
          <a:p>
            <a:pPr marL="355600" indent="-343535">
              <a:lnSpc>
                <a:spcPct val="100000"/>
              </a:lnSpc>
              <a:spcBef>
                <a:spcPts val="765"/>
              </a:spcBef>
              <a:buChar char="•"/>
              <a:tabLst>
                <a:tab pos="355600" algn="l"/>
                <a:tab pos="356235" algn="l"/>
              </a:tabLst>
            </a:pPr>
            <a:r>
              <a:rPr sz="3200" dirty="0">
                <a:latin typeface="Times New Roman"/>
                <a:cs typeface="Times New Roman"/>
              </a:rPr>
              <a:t>Is an integral part of Artificial Intelligence</a:t>
            </a:r>
            <a:r>
              <a:rPr sz="3200" spc="-16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(AI)</a:t>
            </a:r>
            <a:endParaRPr sz="3200">
              <a:latin typeface="Times New Roman"/>
              <a:cs typeface="Times New Roman"/>
            </a:endParaRPr>
          </a:p>
          <a:p>
            <a:pPr marL="355600" indent="-343535">
              <a:lnSpc>
                <a:spcPct val="100000"/>
              </a:lnSpc>
              <a:spcBef>
                <a:spcPts val="765"/>
              </a:spcBef>
              <a:buChar char="•"/>
              <a:tabLst>
                <a:tab pos="355600" algn="l"/>
                <a:tab pos="356235" algn="l"/>
              </a:tabLst>
            </a:pPr>
            <a:r>
              <a:rPr sz="3200" dirty="0">
                <a:latin typeface="Times New Roman"/>
                <a:cs typeface="Times New Roman"/>
              </a:rPr>
              <a:t>Is interdisciplinary subject</a:t>
            </a:r>
            <a:r>
              <a:rPr sz="3200" spc="-85" dirty="0">
                <a:latin typeface="Times New Roman"/>
                <a:cs typeface="Times New Roman"/>
              </a:rPr>
              <a:t> </a:t>
            </a:r>
            <a:r>
              <a:rPr sz="3200" spc="5" dirty="0">
                <a:latin typeface="Times New Roman"/>
                <a:cs typeface="Times New Roman"/>
              </a:rPr>
              <a:t>area</a:t>
            </a:r>
            <a:endParaRPr sz="3200">
              <a:latin typeface="Times New Roman"/>
              <a:cs typeface="Times New Roman"/>
            </a:endParaRPr>
          </a:p>
          <a:p>
            <a:pPr marL="355600" indent="-343535">
              <a:lnSpc>
                <a:spcPct val="100000"/>
              </a:lnSpc>
              <a:spcBef>
                <a:spcPts val="770"/>
              </a:spcBef>
              <a:buChar char="•"/>
              <a:tabLst>
                <a:tab pos="355600" algn="l"/>
                <a:tab pos="356235" algn="l"/>
              </a:tabLst>
            </a:pPr>
            <a:r>
              <a:rPr sz="3200" dirty="0">
                <a:latin typeface="Times New Roman"/>
                <a:cs typeface="Times New Roman"/>
              </a:rPr>
              <a:t>Is Practical </a:t>
            </a:r>
            <a:r>
              <a:rPr sz="3200" spc="5" dirty="0">
                <a:latin typeface="Times New Roman"/>
                <a:cs typeface="Times New Roman"/>
              </a:rPr>
              <a:t>and</a:t>
            </a:r>
            <a:r>
              <a:rPr sz="3200" spc="-5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useful</a:t>
            </a:r>
            <a:endParaRPr sz="3200">
              <a:latin typeface="Times New Roman"/>
              <a:cs typeface="Times New Roman"/>
            </a:endParaRPr>
          </a:p>
          <a:p>
            <a:pPr marL="355600" marR="1080135" indent="-343535">
              <a:lnSpc>
                <a:spcPct val="100000"/>
              </a:lnSpc>
              <a:spcBef>
                <a:spcPts val="765"/>
              </a:spcBef>
              <a:buChar char="•"/>
              <a:tabLst>
                <a:tab pos="355600" algn="l"/>
                <a:tab pos="356235" algn="l"/>
              </a:tabLst>
            </a:pPr>
            <a:r>
              <a:rPr sz="3200" dirty="0">
                <a:latin typeface="Times New Roman"/>
                <a:cs typeface="Times New Roman"/>
              </a:rPr>
              <a:t>Is modern, challenging </a:t>
            </a:r>
            <a:r>
              <a:rPr sz="3200" spc="5" dirty="0">
                <a:latin typeface="Times New Roman"/>
                <a:cs typeface="Times New Roman"/>
              </a:rPr>
              <a:t>and</a:t>
            </a:r>
            <a:r>
              <a:rPr sz="3200" spc="-114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continuously  evolving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7391400" y="990600"/>
            <a:ext cx="1752600" cy="15468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52400" y="152400"/>
            <a:ext cx="8839200" cy="838200"/>
          </a:xfrm>
          <a:prstGeom prst="rect">
            <a:avLst/>
          </a:prstGeom>
          <a:solidFill>
            <a:srgbClr val="FF0000"/>
          </a:solidFill>
        </p:spPr>
        <p:txBody>
          <a:bodyPr vert="horz" wrap="square" lIns="0" tIns="641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505"/>
              </a:spcBef>
            </a:pPr>
            <a:r>
              <a:rPr sz="4400" dirty="0">
                <a:solidFill>
                  <a:srgbClr val="FFFFFF"/>
                </a:solidFill>
                <a:latin typeface="Times New Roman"/>
                <a:cs typeface="Times New Roman"/>
              </a:rPr>
              <a:t>Face</a:t>
            </a:r>
            <a:r>
              <a:rPr sz="4400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4400" dirty="0">
                <a:solidFill>
                  <a:srgbClr val="FFFFFF"/>
                </a:solidFill>
                <a:latin typeface="Times New Roman"/>
                <a:cs typeface="Times New Roman"/>
              </a:rPr>
              <a:t>Recognition</a:t>
            </a:r>
            <a:endParaRPr sz="44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43000" y="1676400"/>
            <a:ext cx="7071866" cy="412596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52400" y="152400"/>
            <a:ext cx="8839200" cy="838200"/>
          </a:xfrm>
          <a:prstGeom prst="rect">
            <a:avLst/>
          </a:prstGeom>
          <a:solidFill>
            <a:srgbClr val="FF0000"/>
          </a:solidFill>
        </p:spPr>
        <p:txBody>
          <a:bodyPr vert="horz" wrap="square" lIns="0" tIns="641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505"/>
              </a:spcBef>
            </a:pPr>
            <a:r>
              <a:rPr sz="4400" dirty="0">
                <a:solidFill>
                  <a:srgbClr val="FFFFFF"/>
                </a:solidFill>
                <a:latin typeface="Times New Roman"/>
                <a:cs typeface="Times New Roman"/>
              </a:rPr>
              <a:t>Multi</a:t>
            </a:r>
            <a:r>
              <a:rPr sz="44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4400" dirty="0">
                <a:solidFill>
                  <a:srgbClr val="FFFFFF"/>
                </a:solidFill>
                <a:latin typeface="Times New Roman"/>
                <a:cs typeface="Times New Roman"/>
              </a:rPr>
              <a:t>Biometrics</a:t>
            </a:r>
            <a:endParaRPr sz="44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43000" y="1767839"/>
            <a:ext cx="6934200" cy="38709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52400" y="224027"/>
            <a:ext cx="8839200" cy="767080"/>
          </a:xfrm>
          <a:prstGeom prst="rect">
            <a:avLst/>
          </a:prstGeom>
          <a:solidFill>
            <a:srgbClr val="FF0000"/>
          </a:solidFill>
        </p:spPr>
        <p:txBody>
          <a:bodyPr vert="horz" wrap="square" lIns="0" tIns="6096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80"/>
              </a:spcBef>
            </a:pPr>
            <a:r>
              <a:rPr sz="4000" spc="-5" dirty="0"/>
              <a:t>Vision-Based</a:t>
            </a:r>
            <a:r>
              <a:rPr sz="4000" spc="-10" dirty="0"/>
              <a:t> </a:t>
            </a:r>
            <a:r>
              <a:rPr sz="4000" spc="-5" dirty="0"/>
              <a:t>Interfaces</a:t>
            </a:r>
            <a:endParaRPr sz="4000"/>
          </a:p>
        </p:txBody>
      </p:sp>
      <p:sp>
        <p:nvSpPr>
          <p:cNvPr id="4" name="object 4"/>
          <p:cNvSpPr/>
          <p:nvPr/>
        </p:nvSpPr>
        <p:spPr>
          <a:xfrm>
            <a:off x="304800" y="1066800"/>
            <a:ext cx="3051048" cy="20345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717035" y="1787651"/>
            <a:ext cx="4671060" cy="26273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957032" y="5811318"/>
            <a:ext cx="42589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Times New Roman"/>
                <a:cs typeface="Times New Roman"/>
              </a:rPr>
              <a:t>3D Face </a:t>
            </a:r>
            <a:r>
              <a:rPr sz="2400" dirty="0">
                <a:latin typeface="Times New Roman"/>
                <a:cs typeface="Times New Roman"/>
              </a:rPr>
              <a:t>Analysis and</a:t>
            </a:r>
            <a:r>
              <a:rPr sz="2400" spc="-2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Recognition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03464" y="3200401"/>
            <a:ext cx="6600190" cy="16129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0025" marR="4226560" indent="-18796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Times New Roman"/>
                <a:cs typeface="Times New Roman"/>
              </a:rPr>
              <a:t>Intel and</a:t>
            </a:r>
            <a:r>
              <a:rPr sz="2400" spc="-9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Microsoft  New 3D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Sensors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3350">
              <a:latin typeface="Times New Roman"/>
              <a:cs typeface="Times New Roman"/>
            </a:endParaRPr>
          </a:p>
          <a:p>
            <a:pPr marL="4070985">
              <a:lnSpc>
                <a:spcPct val="100000"/>
              </a:lnSpc>
            </a:pPr>
            <a:r>
              <a:rPr sz="2400" spc="-5" dirty="0">
                <a:latin typeface="Times New Roman"/>
                <a:cs typeface="Times New Roman"/>
              </a:rPr>
              <a:t>Gesture</a:t>
            </a:r>
            <a:r>
              <a:rPr sz="2400" spc="-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Recognition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5531" y="4811267"/>
            <a:ext cx="5961888" cy="109575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52400" y="152400"/>
            <a:ext cx="8839200" cy="838200"/>
          </a:xfrm>
          <a:prstGeom prst="rect">
            <a:avLst/>
          </a:prstGeom>
          <a:solidFill>
            <a:srgbClr val="FF0000"/>
          </a:solidFill>
        </p:spPr>
        <p:txBody>
          <a:bodyPr vert="horz" wrap="square" lIns="0" tIns="8064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35"/>
              </a:spcBef>
            </a:pPr>
            <a:r>
              <a:rPr sz="4200" spc="-5" dirty="0">
                <a:solidFill>
                  <a:srgbClr val="FFFFFF"/>
                </a:solidFill>
                <a:latin typeface="Times New Roman"/>
                <a:cs typeface="Times New Roman"/>
              </a:rPr>
              <a:t>Visual Inspection</a:t>
            </a:r>
            <a:endParaRPr sz="42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447800" y="1752600"/>
            <a:ext cx="6096000" cy="23393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200400" y="4267200"/>
            <a:ext cx="2590800" cy="19354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52400" y="152400"/>
            <a:ext cx="8839200" cy="838200"/>
          </a:xfrm>
          <a:prstGeom prst="rect">
            <a:avLst/>
          </a:prstGeom>
          <a:solidFill>
            <a:srgbClr val="FF0000"/>
          </a:solidFill>
        </p:spPr>
        <p:txBody>
          <a:bodyPr vert="horz" wrap="square" lIns="0" tIns="641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505"/>
              </a:spcBef>
            </a:pPr>
            <a:r>
              <a:rPr dirty="0"/>
              <a:t>Indexing into</a:t>
            </a:r>
            <a:r>
              <a:rPr spc="-65" dirty="0"/>
              <a:t> </a:t>
            </a:r>
            <a:r>
              <a:rPr dirty="0"/>
              <a:t>Databases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17575" y="1238821"/>
            <a:ext cx="266700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5"/>
              </a:spcBef>
              <a:buChar char="•"/>
              <a:tabLst>
                <a:tab pos="354965" algn="l"/>
                <a:tab pos="355600" algn="l"/>
              </a:tabLst>
            </a:pPr>
            <a:r>
              <a:rPr sz="3200" dirty="0">
                <a:latin typeface="Times New Roman"/>
                <a:cs typeface="Times New Roman"/>
              </a:rPr>
              <a:t>Shape</a:t>
            </a:r>
            <a:r>
              <a:rPr sz="3200" spc="-90" dirty="0">
                <a:latin typeface="Times New Roman"/>
                <a:cs typeface="Times New Roman"/>
              </a:rPr>
              <a:t> </a:t>
            </a:r>
            <a:r>
              <a:rPr sz="3200" spc="5" dirty="0">
                <a:latin typeface="Times New Roman"/>
                <a:cs typeface="Times New Roman"/>
              </a:rPr>
              <a:t>content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168153" y="1981200"/>
            <a:ext cx="5537446" cy="40934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516111" y="1128494"/>
            <a:ext cx="306705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39"/>
              </a:lnSpc>
            </a:pPr>
            <a:r>
              <a:rPr sz="1600" b="1" dirty="0">
                <a:latin typeface="Times New Roman"/>
                <a:cs typeface="Times New Roman"/>
              </a:rPr>
              <a:t>#42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52400" y="152400"/>
            <a:ext cx="8839200" cy="838200"/>
          </a:xfrm>
          <a:prstGeom prst="rect">
            <a:avLst/>
          </a:prstGeom>
          <a:solidFill>
            <a:srgbClr val="FF0000"/>
          </a:solidFill>
        </p:spPr>
        <p:txBody>
          <a:bodyPr vert="horz" wrap="square" lIns="0" tIns="129539" rIns="0" bIns="0" rtlCol="0">
            <a:spAutoFit/>
          </a:bodyPr>
          <a:lstStyle/>
          <a:p>
            <a:pPr marL="368935">
              <a:lnSpc>
                <a:spcPct val="100000"/>
              </a:lnSpc>
              <a:spcBef>
                <a:spcPts val="1019"/>
              </a:spcBef>
              <a:tabLst>
                <a:tab pos="2883535" algn="l"/>
              </a:tabLst>
            </a:pPr>
            <a:r>
              <a:rPr sz="3600" spc="-5" dirty="0"/>
              <a:t>Application:	Optical Character</a:t>
            </a:r>
            <a:r>
              <a:rPr sz="3600" spc="15" dirty="0"/>
              <a:t> </a:t>
            </a:r>
            <a:r>
              <a:rPr sz="3600" spc="-5" dirty="0"/>
              <a:t>Recognition</a:t>
            </a:r>
            <a:endParaRPr sz="3600"/>
          </a:p>
        </p:txBody>
      </p:sp>
      <p:sp>
        <p:nvSpPr>
          <p:cNvPr id="4" name="object 4"/>
          <p:cNvSpPr/>
          <p:nvPr/>
        </p:nvSpPr>
        <p:spPr>
          <a:xfrm>
            <a:off x="152400" y="1101441"/>
            <a:ext cx="4762500" cy="251348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391911" y="1141475"/>
            <a:ext cx="3483864" cy="22722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195648" y="3821197"/>
            <a:ext cx="5033663" cy="237360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104663" y="6351749"/>
            <a:ext cx="3224530" cy="363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20"/>
              </a:lnSpc>
            </a:pPr>
            <a:r>
              <a:rPr sz="2400" spc="-5" dirty="0">
                <a:latin typeface="Times New Roman"/>
                <a:cs typeface="Times New Roman"/>
              </a:rPr>
              <a:t>License </a:t>
            </a:r>
            <a:r>
              <a:rPr sz="2400" dirty="0">
                <a:latin typeface="Times New Roman"/>
                <a:cs typeface="Times New Roman"/>
              </a:rPr>
              <a:t>Plate</a:t>
            </a:r>
            <a:r>
              <a:rPr sz="2400" spc="-9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Recognition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7575" y="1391221"/>
            <a:ext cx="262953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5"/>
              </a:spcBef>
              <a:buFont typeface="Times New Roman"/>
              <a:buChar char="•"/>
              <a:tabLst>
                <a:tab pos="354965" algn="l"/>
                <a:tab pos="355600" algn="l"/>
              </a:tabLst>
            </a:pPr>
            <a:r>
              <a:rPr sz="3200" dirty="0">
                <a:latin typeface="Times New Roman"/>
                <a:cs typeface="Times New Roman"/>
              </a:rPr>
              <a:t>Color,</a:t>
            </a:r>
            <a:r>
              <a:rPr sz="3200" spc="-8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texture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51148" y="2578390"/>
            <a:ext cx="7268711" cy="30131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52400" y="152400"/>
            <a:ext cx="8839200" cy="838200"/>
          </a:xfrm>
          <a:prstGeom prst="rect">
            <a:avLst/>
          </a:prstGeom>
          <a:solidFill>
            <a:srgbClr val="FF0000"/>
          </a:solidFill>
        </p:spPr>
        <p:txBody>
          <a:bodyPr vert="horz" wrap="square" lIns="0" tIns="641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505"/>
              </a:spcBef>
            </a:pPr>
            <a:r>
              <a:rPr dirty="0"/>
              <a:t>Indexing into</a:t>
            </a:r>
            <a:r>
              <a:rPr spc="-65" dirty="0"/>
              <a:t> </a:t>
            </a:r>
            <a:r>
              <a:rPr dirty="0"/>
              <a:t>Databases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52400" y="152400"/>
            <a:ext cx="8839200" cy="838200"/>
          </a:xfrm>
          <a:prstGeom prst="rect">
            <a:avLst/>
          </a:prstGeom>
          <a:solidFill>
            <a:srgbClr val="FF0000"/>
          </a:solidFill>
        </p:spPr>
        <p:txBody>
          <a:bodyPr vert="horz" wrap="square" lIns="0" tIns="641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505"/>
              </a:spcBef>
            </a:pPr>
            <a:r>
              <a:rPr dirty="0"/>
              <a:t>Target</a:t>
            </a:r>
            <a:r>
              <a:rPr spc="-30" dirty="0"/>
              <a:t> </a:t>
            </a:r>
            <a:r>
              <a:rPr dirty="0"/>
              <a:t>Recognition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88340" y="1390903"/>
            <a:ext cx="7035165" cy="100139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5"/>
              </a:spcBef>
              <a:buChar char="•"/>
              <a:tabLst>
                <a:tab pos="354965" algn="l"/>
                <a:tab pos="355600" algn="l"/>
              </a:tabLst>
            </a:pPr>
            <a:r>
              <a:rPr sz="3200" dirty="0">
                <a:latin typeface="Times New Roman"/>
                <a:cs typeface="Times New Roman"/>
              </a:rPr>
              <a:t>Department of Defense (Army,</a:t>
            </a:r>
            <a:r>
              <a:rPr sz="3200" spc="-10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Airforce,  </a:t>
            </a:r>
            <a:r>
              <a:rPr sz="3200" spc="5" dirty="0">
                <a:latin typeface="Times New Roman"/>
                <a:cs typeface="Times New Roman"/>
              </a:rPr>
              <a:t>Navy)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524000" y="2895600"/>
            <a:ext cx="2429255" cy="2438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800600" y="2971800"/>
            <a:ext cx="2429255" cy="24384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2667000" y="1905012"/>
            <a:ext cx="3733800" cy="373378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52400" y="152400"/>
            <a:ext cx="8839200" cy="838200"/>
          </a:xfrm>
          <a:prstGeom prst="rect">
            <a:avLst/>
          </a:prstGeom>
          <a:solidFill>
            <a:srgbClr val="FF0000"/>
          </a:solidFill>
        </p:spPr>
        <p:txBody>
          <a:bodyPr vert="horz" wrap="square" lIns="0" tIns="64135" rIns="0" bIns="0" rtlCol="0">
            <a:spAutoFit/>
          </a:bodyPr>
          <a:lstStyle/>
          <a:p>
            <a:pPr marL="328295">
              <a:lnSpc>
                <a:spcPct val="100000"/>
              </a:lnSpc>
              <a:spcBef>
                <a:spcPts val="505"/>
              </a:spcBef>
            </a:pPr>
            <a:r>
              <a:rPr sz="4400" dirty="0">
                <a:solidFill>
                  <a:srgbClr val="FFFFFF"/>
                </a:solidFill>
                <a:latin typeface="Times New Roman"/>
                <a:cs typeface="Times New Roman"/>
              </a:rPr>
              <a:t>Interpretation of Aerial</a:t>
            </a:r>
            <a:r>
              <a:rPr sz="4400" spc="-10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4400" dirty="0">
                <a:solidFill>
                  <a:srgbClr val="FFFFFF"/>
                </a:solidFill>
                <a:latin typeface="Times New Roman"/>
                <a:cs typeface="Times New Roman"/>
              </a:rPr>
              <a:t>Photography</a:t>
            </a:r>
            <a:endParaRPr sz="4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52400" y="152400"/>
            <a:ext cx="8839200" cy="838200"/>
          </a:xfrm>
          <a:prstGeom prst="rect">
            <a:avLst/>
          </a:prstGeom>
          <a:solidFill>
            <a:srgbClr val="FF0000"/>
          </a:solidFill>
        </p:spPr>
        <p:txBody>
          <a:bodyPr vert="horz" wrap="square" lIns="0" tIns="641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505"/>
              </a:spcBef>
            </a:pPr>
            <a:r>
              <a:rPr sz="4400" spc="-5" dirty="0">
                <a:solidFill>
                  <a:srgbClr val="FFFFFF"/>
                </a:solidFill>
                <a:latin typeface="Times New Roman"/>
                <a:cs typeface="Times New Roman"/>
              </a:rPr>
              <a:t>Traffic</a:t>
            </a:r>
            <a:r>
              <a:rPr sz="4400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4400" dirty="0">
                <a:solidFill>
                  <a:srgbClr val="FFFFFF"/>
                </a:solidFill>
                <a:latin typeface="Times New Roman"/>
                <a:cs typeface="Times New Roman"/>
              </a:rPr>
              <a:t>Monitoring</a:t>
            </a:r>
            <a:endParaRPr sz="44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85800" y="1295400"/>
            <a:ext cx="3733800" cy="2514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800600" y="1295400"/>
            <a:ext cx="3613404" cy="2514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85800" y="4114800"/>
            <a:ext cx="3733800" cy="20071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800600" y="4090415"/>
            <a:ext cx="3613404" cy="203149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7340" y="1080143"/>
            <a:ext cx="8527415" cy="4685665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200"/>
              </a:spcBef>
            </a:pPr>
            <a:endParaRPr sz="1600" dirty="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160"/>
              </a:spcBef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Times New Roman"/>
                <a:cs typeface="Times New Roman"/>
              </a:rPr>
              <a:t>Images </a:t>
            </a:r>
            <a:r>
              <a:rPr sz="2400" dirty="0">
                <a:latin typeface="Times New Roman"/>
                <a:cs typeface="Times New Roman"/>
              </a:rPr>
              <a:t>are </a:t>
            </a:r>
            <a:r>
              <a:rPr sz="2400" spc="-5" dirty="0">
                <a:latin typeface="Times New Roman"/>
                <a:cs typeface="Times New Roman"/>
              </a:rPr>
              <a:t>ambiguous </a:t>
            </a:r>
            <a:r>
              <a:rPr sz="2400" dirty="0">
                <a:latin typeface="Times New Roman"/>
                <a:cs typeface="Times New Roman"/>
              </a:rPr>
              <a:t>: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Projective</a:t>
            </a:r>
          </a:p>
          <a:p>
            <a:pPr marL="355600" indent="-342900">
              <a:lnSpc>
                <a:spcPct val="100000"/>
              </a:lnSpc>
              <a:spcBef>
                <a:spcPts val="290"/>
              </a:spcBef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Times New Roman"/>
                <a:cs typeface="Times New Roman"/>
              </a:rPr>
              <a:t>Images </a:t>
            </a:r>
            <a:r>
              <a:rPr sz="2400" dirty="0">
                <a:latin typeface="Times New Roman"/>
                <a:cs typeface="Times New Roman"/>
              </a:rPr>
              <a:t>are </a:t>
            </a:r>
            <a:r>
              <a:rPr sz="2400" spc="-5" dirty="0">
                <a:latin typeface="Times New Roman"/>
                <a:cs typeface="Times New Roman"/>
              </a:rPr>
              <a:t>affected </a:t>
            </a:r>
            <a:r>
              <a:rPr sz="2400" dirty="0">
                <a:latin typeface="Times New Roman"/>
                <a:cs typeface="Times New Roman"/>
              </a:rPr>
              <a:t>by </a:t>
            </a:r>
            <a:r>
              <a:rPr sz="2400" spc="-10" dirty="0">
                <a:latin typeface="Times New Roman"/>
                <a:cs typeface="Times New Roman"/>
              </a:rPr>
              <a:t>many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factors</a:t>
            </a:r>
            <a:endParaRPr sz="2400" dirty="0">
              <a:latin typeface="Times New Roman"/>
              <a:cs typeface="Times New Roman"/>
            </a:endParaRPr>
          </a:p>
          <a:p>
            <a:pPr marL="756285" lvl="1" indent="-287020">
              <a:lnSpc>
                <a:spcPct val="100000"/>
              </a:lnSpc>
              <a:spcBef>
                <a:spcPts val="254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dirty="0">
                <a:latin typeface="Times New Roman"/>
                <a:cs typeface="Times New Roman"/>
              </a:rPr>
              <a:t>Sensor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model</a:t>
            </a:r>
            <a:endParaRPr sz="2000" dirty="0">
              <a:latin typeface="Times New Roman"/>
              <a:cs typeface="Times New Roman"/>
            </a:endParaRPr>
          </a:p>
          <a:p>
            <a:pPr marL="756285" lvl="1" indent="-287020">
              <a:lnSpc>
                <a:spcPct val="100000"/>
              </a:lnSpc>
              <a:spcBef>
                <a:spcPts val="240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spc="-5" dirty="0">
                <a:latin typeface="Times New Roman"/>
                <a:cs typeface="Times New Roman"/>
              </a:rPr>
              <a:t>Illumination</a:t>
            </a:r>
            <a:endParaRPr sz="2000" dirty="0">
              <a:latin typeface="Times New Roman"/>
              <a:cs typeface="Times New Roman"/>
            </a:endParaRPr>
          </a:p>
          <a:p>
            <a:pPr marL="756285" lvl="1" indent="-287020">
              <a:lnSpc>
                <a:spcPct val="100000"/>
              </a:lnSpc>
              <a:spcBef>
                <a:spcPts val="240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dirty="0">
                <a:latin typeface="Times New Roman"/>
                <a:cs typeface="Times New Roman"/>
              </a:rPr>
              <a:t>Shape of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object(s)</a:t>
            </a:r>
            <a:endParaRPr sz="2000" dirty="0">
              <a:latin typeface="Times New Roman"/>
              <a:cs typeface="Times New Roman"/>
            </a:endParaRPr>
          </a:p>
          <a:p>
            <a:pPr marL="756285" lvl="1" indent="-287020">
              <a:lnSpc>
                <a:spcPct val="100000"/>
              </a:lnSpc>
              <a:spcBef>
                <a:spcPts val="240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dirty="0">
                <a:latin typeface="Times New Roman"/>
                <a:cs typeface="Times New Roman"/>
              </a:rPr>
              <a:t>Color of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object(s)</a:t>
            </a:r>
            <a:endParaRPr sz="2000" dirty="0">
              <a:latin typeface="Times New Roman"/>
              <a:cs typeface="Times New Roman"/>
            </a:endParaRPr>
          </a:p>
          <a:p>
            <a:pPr marL="756285" lvl="1" indent="-287020">
              <a:lnSpc>
                <a:spcPct val="100000"/>
              </a:lnSpc>
              <a:spcBef>
                <a:spcPts val="240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dirty="0">
                <a:latin typeface="Times New Roman"/>
                <a:cs typeface="Times New Roman"/>
              </a:rPr>
              <a:t>Texture of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object(s)</a:t>
            </a:r>
          </a:p>
          <a:p>
            <a:pPr marL="355600" indent="-342900">
              <a:lnSpc>
                <a:spcPct val="100000"/>
              </a:lnSpc>
              <a:spcBef>
                <a:spcPts val="270"/>
              </a:spcBef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Times New Roman"/>
                <a:cs typeface="Times New Roman"/>
              </a:rPr>
              <a:t>There </a:t>
            </a:r>
            <a:r>
              <a:rPr sz="2400" dirty="0">
                <a:latin typeface="Times New Roman"/>
                <a:cs typeface="Times New Roman"/>
              </a:rPr>
              <a:t>is no </a:t>
            </a:r>
            <a:r>
              <a:rPr sz="2400" spc="-5" dirty="0">
                <a:latin typeface="Times New Roman"/>
                <a:cs typeface="Times New Roman"/>
              </a:rPr>
              <a:t>“Universal </a:t>
            </a:r>
            <a:r>
              <a:rPr sz="2400" dirty="0">
                <a:latin typeface="Times New Roman"/>
                <a:cs typeface="Times New Roman"/>
              </a:rPr>
              <a:t>Solution” to the Vision</a:t>
            </a:r>
            <a:r>
              <a:rPr sz="2400" spc="-10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problem</a:t>
            </a:r>
          </a:p>
          <a:p>
            <a:pPr marL="355600" indent="-342900">
              <a:lnSpc>
                <a:spcPct val="100000"/>
              </a:lnSpc>
              <a:spcBef>
                <a:spcPts val="290"/>
              </a:spcBef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latin typeface="Times New Roman"/>
                <a:cs typeface="Times New Roman"/>
              </a:rPr>
              <a:t>There are </a:t>
            </a:r>
            <a:r>
              <a:rPr sz="2400" spc="-5" dirty="0">
                <a:latin typeface="Times New Roman"/>
                <a:cs typeface="Times New Roman"/>
              </a:rPr>
              <a:t>many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theories</a:t>
            </a:r>
          </a:p>
          <a:p>
            <a:pPr marL="355600" indent="-342900">
              <a:lnSpc>
                <a:spcPct val="100000"/>
              </a:lnSpc>
              <a:spcBef>
                <a:spcPts val="290"/>
              </a:spcBef>
              <a:buChar char="•"/>
              <a:tabLst>
                <a:tab pos="354965" algn="l"/>
                <a:tab pos="355600" algn="l"/>
              </a:tabLst>
            </a:pPr>
            <a:r>
              <a:rPr sz="2400" spc="-15" dirty="0">
                <a:latin typeface="Times New Roman"/>
                <a:cs typeface="Times New Roman"/>
              </a:rPr>
              <a:t>We </a:t>
            </a:r>
            <a:r>
              <a:rPr sz="2400" dirty="0">
                <a:latin typeface="Times New Roman"/>
                <a:cs typeface="Times New Roman"/>
              </a:rPr>
              <a:t>do not understand how the </a:t>
            </a:r>
            <a:r>
              <a:rPr sz="2400" spc="-5" dirty="0">
                <a:latin typeface="Times New Roman"/>
                <a:cs typeface="Times New Roman"/>
              </a:rPr>
              <a:t>human Visual System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works</a:t>
            </a:r>
            <a:endParaRPr sz="2400" dirty="0">
              <a:latin typeface="Times New Roman"/>
              <a:cs typeface="Times New Roman"/>
            </a:endParaRPr>
          </a:p>
          <a:p>
            <a:pPr marL="355600" marR="510540" indent="-342900">
              <a:lnSpc>
                <a:spcPts val="2590"/>
              </a:lnSpc>
              <a:spcBef>
                <a:spcPts val="615"/>
              </a:spcBef>
              <a:buChar char="•"/>
              <a:tabLst>
                <a:tab pos="354965" algn="l"/>
                <a:tab pos="355600" algn="l"/>
                <a:tab pos="6791325" algn="l"/>
              </a:tabLst>
            </a:pPr>
            <a:r>
              <a:rPr sz="2400" spc="-5" dirty="0">
                <a:latin typeface="Times New Roman"/>
                <a:cs typeface="Times New Roman"/>
              </a:rPr>
              <a:t>C</a:t>
            </a:r>
            <a:r>
              <a:rPr sz="2400" dirty="0">
                <a:latin typeface="Times New Roman"/>
                <a:cs typeface="Times New Roman"/>
              </a:rPr>
              <a:t>o</a:t>
            </a:r>
            <a:r>
              <a:rPr sz="2400" spc="-20" dirty="0">
                <a:latin typeface="Times New Roman"/>
                <a:cs typeface="Times New Roman"/>
              </a:rPr>
              <a:t>m</a:t>
            </a:r>
            <a:r>
              <a:rPr sz="2400" dirty="0">
                <a:latin typeface="Times New Roman"/>
                <a:cs typeface="Times New Roman"/>
              </a:rPr>
              <a:t>puter </a:t>
            </a:r>
            <a:r>
              <a:rPr sz="2400" spc="5" dirty="0">
                <a:latin typeface="Times New Roman"/>
                <a:cs typeface="Times New Roman"/>
              </a:rPr>
              <a:t>t</a:t>
            </a:r>
            <a:r>
              <a:rPr sz="2400" dirty="0">
                <a:latin typeface="Times New Roman"/>
                <a:cs typeface="Times New Roman"/>
              </a:rPr>
              <a:t>echnology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change</a:t>
            </a:r>
            <a:r>
              <a:rPr sz="2400" spc="-5" dirty="0">
                <a:latin typeface="Times New Roman"/>
                <a:cs typeface="Times New Roman"/>
              </a:rPr>
              <a:t>s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cont</a:t>
            </a:r>
            <a:r>
              <a:rPr sz="2400" spc="5" dirty="0">
                <a:latin typeface="Times New Roman"/>
                <a:cs typeface="Times New Roman"/>
              </a:rPr>
              <a:t>i</a:t>
            </a:r>
            <a:r>
              <a:rPr sz="2400" dirty="0">
                <a:latin typeface="Times New Roman"/>
                <a:cs typeface="Times New Roman"/>
              </a:rPr>
              <a:t>nuous</a:t>
            </a:r>
            <a:r>
              <a:rPr sz="2400" spc="5" dirty="0">
                <a:latin typeface="Times New Roman"/>
                <a:cs typeface="Times New Roman"/>
              </a:rPr>
              <a:t>l</a:t>
            </a:r>
            <a:r>
              <a:rPr sz="2400" dirty="0">
                <a:latin typeface="Times New Roman"/>
                <a:cs typeface="Times New Roman"/>
              </a:rPr>
              <a:t>y,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H</a:t>
            </a:r>
            <a:r>
              <a:rPr sz="2400" dirty="0">
                <a:latin typeface="Times New Roman"/>
                <a:cs typeface="Times New Roman"/>
              </a:rPr>
              <a:t>ence	</a:t>
            </a:r>
            <a:r>
              <a:rPr sz="2400" spc="-5" dirty="0">
                <a:latin typeface="Times New Roman"/>
                <a:cs typeface="Times New Roman"/>
              </a:rPr>
              <a:t>C</a:t>
            </a:r>
            <a:r>
              <a:rPr sz="2400" dirty="0">
                <a:latin typeface="Times New Roman"/>
                <a:cs typeface="Times New Roman"/>
              </a:rPr>
              <a:t>o</a:t>
            </a:r>
            <a:r>
              <a:rPr sz="2400" spc="-20" dirty="0">
                <a:latin typeface="Times New Roman"/>
                <a:cs typeface="Times New Roman"/>
              </a:rPr>
              <a:t>m</a:t>
            </a:r>
            <a:r>
              <a:rPr sz="2400" dirty="0">
                <a:latin typeface="Times New Roman"/>
                <a:cs typeface="Times New Roman"/>
              </a:rPr>
              <a:t>puter  Vision is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evolving.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52400" y="152400"/>
            <a:ext cx="8839200" cy="741870"/>
          </a:xfrm>
          <a:prstGeom prst="rect">
            <a:avLst/>
          </a:prstGeom>
          <a:solidFill>
            <a:srgbClr val="FF0000"/>
          </a:solidFill>
        </p:spPr>
        <p:txBody>
          <a:bodyPr vert="horz" wrap="square" lIns="0" tIns="641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505"/>
              </a:spcBef>
            </a:pPr>
            <a:r>
              <a:rPr spc="-65" dirty="0" smtClean="0"/>
              <a:t> </a:t>
            </a:r>
            <a:r>
              <a:rPr dirty="0"/>
              <a:t>Difficulties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457200" y="152400"/>
            <a:ext cx="8305800" cy="685800"/>
          </a:xfrm>
          <a:prstGeom prst="rect">
            <a:avLst/>
          </a:prstGeom>
          <a:solidFill>
            <a:srgbClr val="FF0000"/>
          </a:solidFill>
        </p:spPr>
        <p:txBody>
          <a:bodyPr vert="horz" wrap="square" lIns="0" tIns="2095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65"/>
              </a:spcBef>
            </a:pPr>
            <a:r>
              <a:rPr sz="40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Brain</a:t>
            </a:r>
            <a:r>
              <a:rPr sz="4000" b="1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40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Imaging</a:t>
            </a:r>
            <a:endParaRPr sz="4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736335" y="1520964"/>
            <a:ext cx="3243071" cy="37916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04812" y="1520964"/>
            <a:ext cx="5091671" cy="379474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343400" y="3733800"/>
            <a:ext cx="3810000" cy="25405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52400" y="152400"/>
            <a:ext cx="8839200" cy="838200"/>
          </a:xfrm>
          <a:prstGeom prst="rect">
            <a:avLst/>
          </a:prstGeom>
          <a:solidFill>
            <a:srgbClr val="FF0000"/>
          </a:solidFill>
        </p:spPr>
        <p:txBody>
          <a:bodyPr vert="horz" wrap="square" lIns="0" tIns="129539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19"/>
              </a:spcBef>
              <a:tabLst>
                <a:tab pos="2692400" algn="l"/>
              </a:tabLst>
            </a:pPr>
            <a:r>
              <a:rPr sz="3600" spc="-5" dirty="0">
                <a:solidFill>
                  <a:srgbClr val="FFFFFF"/>
                </a:solidFill>
                <a:latin typeface="Times New Roman"/>
                <a:cs typeface="Times New Roman"/>
              </a:rPr>
              <a:t>Applications:	Robotics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01752" y="1447800"/>
            <a:ext cx="3860291" cy="2895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503164" y="1406652"/>
            <a:ext cx="3412236" cy="21717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457200" y="152400"/>
            <a:ext cx="8001000" cy="762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950629" y="231140"/>
            <a:ext cx="301307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5" dirty="0">
                <a:solidFill>
                  <a:srgbClr val="000000"/>
                </a:solidFill>
              </a:rPr>
              <a:t>Types </a:t>
            </a:r>
            <a:r>
              <a:rPr sz="3600" dirty="0">
                <a:solidFill>
                  <a:srgbClr val="000000"/>
                </a:solidFill>
              </a:rPr>
              <a:t>of</a:t>
            </a:r>
            <a:r>
              <a:rPr sz="3600" spc="-25" dirty="0">
                <a:solidFill>
                  <a:srgbClr val="000000"/>
                </a:solidFill>
              </a:rPr>
              <a:t> </a:t>
            </a:r>
            <a:r>
              <a:rPr sz="3600" spc="-5" dirty="0">
                <a:solidFill>
                  <a:srgbClr val="000000"/>
                </a:solidFill>
              </a:rPr>
              <a:t>images</a:t>
            </a:r>
            <a:endParaRPr sz="3600"/>
          </a:p>
        </p:txBody>
      </p:sp>
      <p:sp>
        <p:nvSpPr>
          <p:cNvPr id="5" name="object 5"/>
          <p:cNvSpPr txBox="1"/>
          <p:nvPr/>
        </p:nvSpPr>
        <p:spPr>
          <a:xfrm>
            <a:off x="1829904" y="1298257"/>
            <a:ext cx="5052060" cy="42932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24154" indent="-212090">
              <a:lnSpc>
                <a:spcPct val="100000"/>
              </a:lnSpc>
              <a:spcBef>
                <a:spcPts val="95"/>
              </a:spcBef>
              <a:buFont typeface="Times New Roman"/>
              <a:buChar char="•"/>
              <a:tabLst>
                <a:tab pos="224790" algn="l"/>
              </a:tabLst>
            </a:pPr>
            <a:r>
              <a:rPr sz="2800" b="1" spc="-10" dirty="0">
                <a:latin typeface="Times New Roman"/>
                <a:cs typeface="Times New Roman"/>
              </a:rPr>
              <a:t>infra-red</a:t>
            </a:r>
            <a:endParaRPr sz="2800">
              <a:latin typeface="Times New Roman"/>
              <a:cs typeface="Times New Roman"/>
            </a:endParaRPr>
          </a:p>
          <a:p>
            <a:pPr marL="224790" indent="-212725">
              <a:lnSpc>
                <a:spcPct val="100000"/>
              </a:lnSpc>
              <a:buFont typeface="Times New Roman"/>
              <a:buChar char="•"/>
              <a:tabLst>
                <a:tab pos="225425" algn="l"/>
              </a:tabLst>
            </a:pPr>
            <a:r>
              <a:rPr sz="2800" b="1" spc="-5" dirty="0">
                <a:latin typeface="Times New Roman"/>
                <a:cs typeface="Times New Roman"/>
              </a:rPr>
              <a:t>ultra-violet</a:t>
            </a:r>
            <a:endParaRPr sz="2800">
              <a:latin typeface="Times New Roman"/>
              <a:cs typeface="Times New Roman"/>
            </a:endParaRPr>
          </a:p>
          <a:p>
            <a:pPr marL="224790" indent="-212725">
              <a:lnSpc>
                <a:spcPct val="100000"/>
              </a:lnSpc>
              <a:buFont typeface="Times New Roman"/>
              <a:buChar char="•"/>
              <a:tabLst>
                <a:tab pos="225425" algn="l"/>
              </a:tabLst>
            </a:pPr>
            <a:r>
              <a:rPr sz="2800" b="1" spc="-5" dirty="0">
                <a:latin typeface="Times New Roman"/>
                <a:cs typeface="Times New Roman"/>
              </a:rPr>
              <a:t>radio-waves (radio astronomy)</a:t>
            </a:r>
            <a:endParaRPr sz="2800">
              <a:latin typeface="Times New Roman"/>
              <a:cs typeface="Times New Roman"/>
            </a:endParaRPr>
          </a:p>
          <a:p>
            <a:pPr marL="224790" indent="-212725">
              <a:lnSpc>
                <a:spcPct val="100000"/>
              </a:lnSpc>
              <a:buFont typeface="Times New Roman"/>
              <a:buChar char="•"/>
              <a:tabLst>
                <a:tab pos="225425" algn="l"/>
              </a:tabLst>
            </a:pPr>
            <a:r>
              <a:rPr sz="2800" b="1" spc="-5" dirty="0">
                <a:latin typeface="Times New Roman"/>
                <a:cs typeface="Times New Roman"/>
              </a:rPr>
              <a:t>visible</a:t>
            </a:r>
            <a:r>
              <a:rPr sz="2800" b="1" spc="-30" dirty="0">
                <a:latin typeface="Times New Roman"/>
                <a:cs typeface="Times New Roman"/>
              </a:rPr>
              <a:t> </a:t>
            </a:r>
            <a:r>
              <a:rPr sz="2800" b="1" dirty="0">
                <a:latin typeface="Times New Roman"/>
                <a:cs typeface="Times New Roman"/>
              </a:rPr>
              <a:t>light</a:t>
            </a:r>
            <a:endParaRPr sz="2800">
              <a:latin typeface="Times New Roman"/>
              <a:cs typeface="Times New Roman"/>
            </a:endParaRPr>
          </a:p>
          <a:p>
            <a:pPr marL="224790" indent="-212725">
              <a:lnSpc>
                <a:spcPct val="100000"/>
              </a:lnSpc>
              <a:spcBef>
                <a:spcPts val="5"/>
              </a:spcBef>
              <a:buFont typeface="Times New Roman"/>
              <a:buChar char="•"/>
              <a:tabLst>
                <a:tab pos="225425" algn="l"/>
              </a:tabLst>
            </a:pPr>
            <a:r>
              <a:rPr sz="2800" b="1" spc="-15" dirty="0">
                <a:latin typeface="Times New Roman"/>
                <a:cs typeface="Times New Roman"/>
              </a:rPr>
              <a:t>micro-waves</a:t>
            </a:r>
            <a:r>
              <a:rPr sz="2800" b="1" spc="30" dirty="0">
                <a:latin typeface="Times New Roman"/>
                <a:cs typeface="Times New Roman"/>
              </a:rPr>
              <a:t> </a:t>
            </a:r>
            <a:r>
              <a:rPr sz="2800" b="1" spc="-5" dirty="0">
                <a:latin typeface="Times New Roman"/>
                <a:cs typeface="Times New Roman"/>
              </a:rPr>
              <a:t>(radar)</a:t>
            </a:r>
            <a:endParaRPr sz="2800">
              <a:latin typeface="Times New Roman"/>
              <a:cs typeface="Times New Roman"/>
            </a:endParaRPr>
          </a:p>
          <a:p>
            <a:pPr marL="225425" indent="-212725">
              <a:lnSpc>
                <a:spcPct val="100000"/>
              </a:lnSpc>
              <a:buFont typeface="Times New Roman"/>
              <a:buChar char="•"/>
              <a:tabLst>
                <a:tab pos="226060" algn="l"/>
              </a:tabLst>
            </a:pPr>
            <a:r>
              <a:rPr sz="2800" b="1" spc="-10" dirty="0">
                <a:latin typeface="Times New Roman"/>
                <a:cs typeface="Times New Roman"/>
              </a:rPr>
              <a:t>roentgen</a:t>
            </a:r>
            <a:r>
              <a:rPr sz="2800" b="1" dirty="0">
                <a:latin typeface="Times New Roman"/>
                <a:cs typeface="Times New Roman"/>
              </a:rPr>
              <a:t> (tomography)</a:t>
            </a:r>
            <a:endParaRPr sz="2800">
              <a:latin typeface="Times New Roman"/>
              <a:cs typeface="Times New Roman"/>
            </a:endParaRPr>
          </a:p>
          <a:p>
            <a:pPr marL="225425" indent="-212725">
              <a:lnSpc>
                <a:spcPct val="100000"/>
              </a:lnSpc>
              <a:buFont typeface="Times New Roman"/>
              <a:buChar char="•"/>
              <a:tabLst>
                <a:tab pos="226060" algn="l"/>
              </a:tabLst>
            </a:pPr>
            <a:r>
              <a:rPr sz="2800" b="1" spc="-5" dirty="0">
                <a:latin typeface="Times New Roman"/>
                <a:cs typeface="Times New Roman"/>
              </a:rPr>
              <a:t>sound-waves </a:t>
            </a:r>
            <a:r>
              <a:rPr sz="2800" b="1" spc="-20" dirty="0">
                <a:latin typeface="Times New Roman"/>
                <a:cs typeface="Times New Roman"/>
              </a:rPr>
              <a:t>(echoscopy,</a:t>
            </a:r>
            <a:r>
              <a:rPr sz="2800" b="1" spc="15" dirty="0">
                <a:latin typeface="Times New Roman"/>
                <a:cs typeface="Times New Roman"/>
              </a:rPr>
              <a:t> </a:t>
            </a:r>
            <a:r>
              <a:rPr sz="2800" b="1" spc="-5" dirty="0">
                <a:latin typeface="Times New Roman"/>
                <a:cs typeface="Times New Roman"/>
              </a:rPr>
              <a:t>sonar)</a:t>
            </a:r>
            <a:endParaRPr sz="2800">
              <a:latin typeface="Times New Roman"/>
              <a:cs typeface="Times New Roman"/>
            </a:endParaRPr>
          </a:p>
          <a:p>
            <a:pPr marL="138430" indent="-125730">
              <a:lnSpc>
                <a:spcPct val="100000"/>
              </a:lnSpc>
              <a:buFont typeface="Times New Roman"/>
              <a:buChar char="•"/>
              <a:tabLst>
                <a:tab pos="139065" algn="l"/>
              </a:tabLst>
            </a:pPr>
            <a:r>
              <a:rPr sz="2800" b="1" spc="-10" dirty="0">
                <a:latin typeface="Times New Roman"/>
                <a:cs typeface="Times New Roman"/>
              </a:rPr>
              <a:t>electrons</a:t>
            </a:r>
            <a:r>
              <a:rPr sz="2800" b="1" spc="-5" dirty="0">
                <a:latin typeface="Times New Roman"/>
                <a:cs typeface="Times New Roman"/>
              </a:rPr>
              <a:t> </a:t>
            </a:r>
            <a:r>
              <a:rPr sz="2800" b="1" spc="-10" dirty="0">
                <a:latin typeface="Times New Roman"/>
                <a:cs typeface="Times New Roman"/>
              </a:rPr>
              <a:t>(microscopy)</a:t>
            </a:r>
            <a:endParaRPr sz="2800">
              <a:latin typeface="Times New Roman"/>
              <a:cs typeface="Times New Roman"/>
            </a:endParaRPr>
          </a:p>
          <a:p>
            <a:pPr marL="225425" indent="-212725">
              <a:lnSpc>
                <a:spcPct val="100000"/>
              </a:lnSpc>
              <a:buFont typeface="Times New Roman"/>
              <a:buChar char="•"/>
              <a:tabLst>
                <a:tab pos="226060" algn="l"/>
              </a:tabLst>
            </a:pPr>
            <a:r>
              <a:rPr sz="2800" b="1" spc="-10" dirty="0">
                <a:latin typeface="Times New Roman"/>
                <a:cs typeface="Times New Roman"/>
              </a:rPr>
              <a:t>positron </a:t>
            </a:r>
            <a:r>
              <a:rPr sz="2800" b="1" spc="-5" dirty="0">
                <a:latin typeface="Times New Roman"/>
                <a:cs typeface="Times New Roman"/>
              </a:rPr>
              <a:t>emission</a:t>
            </a:r>
            <a:r>
              <a:rPr sz="2800" b="1" spc="-10" dirty="0">
                <a:latin typeface="Times New Roman"/>
                <a:cs typeface="Times New Roman"/>
              </a:rPr>
              <a:t> </a:t>
            </a:r>
            <a:r>
              <a:rPr sz="2800" b="1" spc="-30" dirty="0">
                <a:latin typeface="Times New Roman"/>
                <a:cs typeface="Times New Roman"/>
              </a:rPr>
              <a:t>(PET-scan)</a:t>
            </a:r>
            <a:endParaRPr sz="2800">
              <a:latin typeface="Times New Roman"/>
              <a:cs typeface="Times New Roman"/>
            </a:endParaRPr>
          </a:p>
          <a:p>
            <a:pPr marL="225425" indent="-212725">
              <a:lnSpc>
                <a:spcPct val="100000"/>
              </a:lnSpc>
              <a:buFont typeface="Times New Roman"/>
              <a:buChar char="•"/>
              <a:tabLst>
                <a:tab pos="226060" algn="l"/>
              </a:tabLst>
            </a:pPr>
            <a:r>
              <a:rPr sz="2800" b="1" spc="-5" dirty="0">
                <a:latin typeface="Times New Roman"/>
                <a:cs typeface="Times New Roman"/>
              </a:rPr>
              <a:t>magnetic </a:t>
            </a:r>
            <a:r>
              <a:rPr sz="2800" b="1" spc="-10" dirty="0">
                <a:latin typeface="Times New Roman"/>
                <a:cs typeface="Times New Roman"/>
              </a:rPr>
              <a:t>resonance</a:t>
            </a:r>
            <a:r>
              <a:rPr sz="2800" b="1" spc="-15" dirty="0">
                <a:latin typeface="Times New Roman"/>
                <a:cs typeface="Times New Roman"/>
              </a:rPr>
              <a:t> </a:t>
            </a:r>
            <a:r>
              <a:rPr sz="2800" b="1" spc="-5" dirty="0">
                <a:latin typeface="Times New Roman"/>
                <a:cs typeface="Times New Roman"/>
              </a:rPr>
              <a:t>(NMR)</a:t>
            </a:r>
            <a:endParaRPr sz="2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228600" y="152400"/>
            <a:ext cx="8229600" cy="609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676488" y="186944"/>
            <a:ext cx="533463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latin typeface="Times New Roman"/>
                <a:cs typeface="Times New Roman"/>
              </a:rPr>
              <a:t>Electromagnetic </a:t>
            </a:r>
            <a:r>
              <a:rPr sz="3200" spc="-5" dirty="0">
                <a:latin typeface="Times New Roman"/>
                <a:cs typeface="Times New Roman"/>
              </a:rPr>
              <a:t>(EM)</a:t>
            </a:r>
            <a:r>
              <a:rPr sz="3200" spc="-9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Spectrum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81000" y="1676412"/>
            <a:ext cx="8305800" cy="35630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304800" y="304800"/>
            <a:ext cx="8229600" cy="685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089723" y="313436"/>
            <a:ext cx="665734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5" dirty="0">
                <a:latin typeface="Times New Roman"/>
                <a:cs typeface="Times New Roman"/>
              </a:rPr>
              <a:t>Electromagnetic </a:t>
            </a:r>
            <a:r>
              <a:rPr sz="4000" spc="-10" dirty="0">
                <a:latin typeface="Times New Roman"/>
                <a:cs typeface="Times New Roman"/>
              </a:rPr>
              <a:t>(EM)</a:t>
            </a:r>
            <a:r>
              <a:rPr sz="4000" spc="25" dirty="0">
                <a:latin typeface="Times New Roman"/>
                <a:cs typeface="Times New Roman"/>
              </a:rPr>
              <a:t> </a:t>
            </a:r>
            <a:r>
              <a:rPr sz="4000" spc="-5" dirty="0">
                <a:latin typeface="Times New Roman"/>
                <a:cs typeface="Times New Roman"/>
              </a:rPr>
              <a:t>Spectrum</a:t>
            </a:r>
            <a:endParaRPr sz="40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33400" y="1752600"/>
            <a:ext cx="8077200" cy="4495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52400" y="152400"/>
            <a:ext cx="8839200" cy="838200"/>
          </a:xfrm>
          <a:prstGeom prst="rect">
            <a:avLst/>
          </a:prstGeom>
          <a:solidFill>
            <a:srgbClr val="FF0000"/>
          </a:solidFill>
        </p:spPr>
        <p:txBody>
          <a:bodyPr vert="horz" wrap="square" lIns="0" tIns="129539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19"/>
              </a:spcBef>
            </a:pPr>
            <a:r>
              <a:rPr sz="3600" spc="-5" dirty="0">
                <a:solidFill>
                  <a:srgbClr val="FFFFFF"/>
                </a:solidFill>
                <a:latin typeface="Times New Roman"/>
                <a:cs typeface="Times New Roman"/>
              </a:rPr>
              <a:t>Imaging in Different</a:t>
            </a:r>
            <a:r>
              <a:rPr sz="3600" spc="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600" spc="-5" dirty="0">
                <a:solidFill>
                  <a:srgbClr val="FFFFFF"/>
                </a:solidFill>
                <a:latin typeface="Times New Roman"/>
                <a:cs typeface="Times New Roman"/>
              </a:rPr>
              <a:t>Wavelengths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09600" y="2590800"/>
            <a:ext cx="7772400" cy="19431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52400" y="152400"/>
            <a:ext cx="8839200" cy="838200"/>
          </a:xfrm>
          <a:prstGeom prst="rect">
            <a:avLst/>
          </a:prstGeom>
          <a:solidFill>
            <a:srgbClr val="FF0000"/>
          </a:solidFill>
        </p:spPr>
        <p:txBody>
          <a:bodyPr vert="horz" wrap="square" lIns="0" tIns="64135" rIns="0" bIns="0" rtlCol="0">
            <a:spAutoFit/>
          </a:bodyPr>
          <a:lstStyle/>
          <a:p>
            <a:pPr marL="447040">
              <a:lnSpc>
                <a:spcPct val="100000"/>
              </a:lnSpc>
              <a:spcBef>
                <a:spcPts val="505"/>
              </a:spcBef>
            </a:pPr>
            <a:r>
              <a:rPr sz="4400" dirty="0">
                <a:solidFill>
                  <a:srgbClr val="FFFFFF"/>
                </a:solidFill>
                <a:latin typeface="Times New Roman"/>
                <a:cs typeface="Times New Roman"/>
              </a:rPr>
              <a:t>Face and Face Feature</a:t>
            </a:r>
            <a:r>
              <a:rPr sz="4400" spc="-1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4400" dirty="0">
                <a:solidFill>
                  <a:srgbClr val="FFFFFF"/>
                </a:solidFill>
                <a:latin typeface="Times New Roman"/>
                <a:cs typeface="Times New Roman"/>
              </a:rPr>
              <a:t>Localization</a:t>
            </a:r>
            <a:endParaRPr sz="44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447800" y="1295400"/>
            <a:ext cx="6400800" cy="4800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52400" y="152400"/>
            <a:ext cx="8839200" cy="838200"/>
          </a:xfrm>
          <a:prstGeom prst="rect">
            <a:avLst/>
          </a:prstGeom>
          <a:solidFill>
            <a:srgbClr val="FF0000"/>
          </a:solidFill>
        </p:spPr>
        <p:txBody>
          <a:bodyPr vert="horz" wrap="square" lIns="0" tIns="129539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19"/>
              </a:spcBef>
            </a:pPr>
            <a:r>
              <a:rPr sz="3600" spc="-5" dirty="0">
                <a:solidFill>
                  <a:srgbClr val="FFFFFF"/>
                </a:solidFill>
                <a:latin typeface="Times New Roman"/>
                <a:cs typeface="Times New Roman"/>
              </a:rPr>
              <a:t>Thermal</a:t>
            </a:r>
            <a:r>
              <a:rPr sz="3600" spc="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600" spc="-5" dirty="0">
                <a:solidFill>
                  <a:srgbClr val="FFFFFF"/>
                </a:solidFill>
                <a:latin typeface="Times New Roman"/>
                <a:cs typeface="Times New Roman"/>
              </a:rPr>
              <a:t>Imaging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828800" y="1295400"/>
            <a:ext cx="4782136" cy="47821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52400" y="152400"/>
            <a:ext cx="8839200" cy="838200"/>
          </a:xfrm>
          <a:prstGeom prst="rect">
            <a:avLst/>
          </a:prstGeom>
          <a:solidFill>
            <a:srgbClr val="FF0000"/>
          </a:solidFill>
        </p:spPr>
        <p:txBody>
          <a:bodyPr vert="horz" wrap="square" lIns="0" tIns="64135" rIns="0" bIns="0" rtlCol="0">
            <a:spAutoFit/>
          </a:bodyPr>
          <a:lstStyle/>
          <a:p>
            <a:pPr marL="127000">
              <a:lnSpc>
                <a:spcPct val="100000"/>
              </a:lnSpc>
              <a:spcBef>
                <a:spcPts val="505"/>
              </a:spcBef>
            </a:pPr>
            <a:r>
              <a:rPr sz="4400" dirty="0">
                <a:solidFill>
                  <a:srgbClr val="FFFFFF"/>
                </a:solidFill>
                <a:latin typeface="Times New Roman"/>
                <a:cs typeface="Times New Roman"/>
              </a:rPr>
              <a:t>Video Analytics Security</a:t>
            </a:r>
            <a:r>
              <a:rPr sz="4400" spc="-1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4400" dirty="0">
                <a:solidFill>
                  <a:srgbClr val="FFFFFF"/>
                </a:solidFill>
                <a:latin typeface="Times New Roman"/>
                <a:cs typeface="Times New Roman"/>
              </a:rPr>
              <a:t>Architecture</a:t>
            </a:r>
            <a:endParaRPr sz="44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043501" y="1371600"/>
            <a:ext cx="4548037" cy="46104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52400" y="152400"/>
            <a:ext cx="8839200" cy="838200"/>
          </a:xfrm>
          <a:prstGeom prst="rect">
            <a:avLst/>
          </a:prstGeom>
          <a:solidFill>
            <a:srgbClr val="FF0000"/>
          </a:solidFill>
        </p:spPr>
        <p:txBody>
          <a:bodyPr vert="horz" wrap="square" lIns="0" tIns="64135" rIns="0" bIns="0" rtlCol="0">
            <a:spAutoFit/>
          </a:bodyPr>
          <a:lstStyle/>
          <a:p>
            <a:pPr marL="407034">
              <a:lnSpc>
                <a:spcPct val="100000"/>
              </a:lnSpc>
              <a:spcBef>
                <a:spcPts val="505"/>
              </a:spcBef>
            </a:pPr>
            <a:r>
              <a:rPr b="1" dirty="0">
                <a:latin typeface="Times New Roman"/>
                <a:cs typeface="Times New Roman"/>
              </a:rPr>
              <a:t>Camera Network Physical</a:t>
            </a:r>
            <a:r>
              <a:rPr b="1" spc="-114" dirty="0">
                <a:latin typeface="Times New Roman"/>
                <a:cs typeface="Times New Roman"/>
              </a:rPr>
              <a:t> </a:t>
            </a:r>
            <a:r>
              <a:rPr b="1" dirty="0">
                <a:latin typeface="Times New Roman"/>
                <a:cs typeface="Times New Roman"/>
              </a:rPr>
              <a:t>Design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15161" y="1372361"/>
            <a:ext cx="2895600" cy="1362710"/>
          </a:xfrm>
          <a:prstGeom prst="rect">
            <a:avLst/>
          </a:prstGeom>
          <a:ln w="50292">
            <a:solidFill>
              <a:srgbClr val="000000"/>
            </a:solidFill>
          </a:ln>
        </p:spPr>
        <p:txBody>
          <a:bodyPr vert="horz" wrap="square" lIns="0" tIns="36195" rIns="0" bIns="0" rtlCol="0">
            <a:spAutoFit/>
          </a:bodyPr>
          <a:lstStyle/>
          <a:p>
            <a:pPr marL="180340" indent="-90805">
              <a:lnSpc>
                <a:spcPct val="100000"/>
              </a:lnSpc>
              <a:spcBef>
                <a:spcPts val="285"/>
              </a:spcBef>
              <a:buSzPct val="95000"/>
              <a:buChar char="•"/>
              <a:tabLst>
                <a:tab pos="180975" algn="l"/>
              </a:tabLst>
            </a:pPr>
            <a:r>
              <a:rPr sz="2000" dirty="0">
                <a:latin typeface="Times New Roman"/>
                <a:cs typeface="Times New Roman"/>
              </a:rPr>
              <a:t>color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cameras</a:t>
            </a:r>
            <a:endParaRPr sz="2000">
              <a:latin typeface="Times New Roman"/>
              <a:cs typeface="Times New Roman"/>
            </a:endParaRPr>
          </a:p>
          <a:p>
            <a:pPr marL="180340" indent="-90805">
              <a:lnSpc>
                <a:spcPct val="100000"/>
              </a:lnSpc>
              <a:spcBef>
                <a:spcPts val="1200"/>
              </a:spcBef>
              <a:buSzPct val="95000"/>
              <a:buChar char="•"/>
              <a:tabLst>
                <a:tab pos="180975" algn="l"/>
              </a:tabLst>
            </a:pPr>
            <a:r>
              <a:rPr sz="2000" spc="-5" dirty="0">
                <a:latin typeface="Times New Roman"/>
                <a:cs typeface="Times New Roman"/>
              </a:rPr>
              <a:t>medium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resolution</a:t>
            </a:r>
            <a:endParaRPr sz="2000">
              <a:latin typeface="Times New Roman"/>
              <a:cs typeface="Times New Roman"/>
            </a:endParaRPr>
          </a:p>
          <a:p>
            <a:pPr marL="180340" indent="-90805">
              <a:lnSpc>
                <a:spcPct val="100000"/>
              </a:lnSpc>
              <a:spcBef>
                <a:spcPts val="1200"/>
              </a:spcBef>
              <a:buSzPct val="95000"/>
              <a:buChar char="•"/>
              <a:tabLst>
                <a:tab pos="180975" algn="l"/>
              </a:tabLst>
            </a:pPr>
            <a:r>
              <a:rPr sz="2000" spc="-5" dirty="0">
                <a:latin typeface="Times New Roman"/>
                <a:cs typeface="Times New Roman"/>
              </a:rPr>
              <a:t>smaller Field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75" dirty="0">
                <a:latin typeface="Times New Roman"/>
                <a:cs typeface="Times New Roman"/>
              </a:rPr>
              <a:t> </a:t>
            </a:r>
            <a:r>
              <a:rPr sz="2000" spc="-25" dirty="0">
                <a:latin typeface="Times New Roman"/>
                <a:cs typeface="Times New Roman"/>
              </a:rPr>
              <a:t>Views</a:t>
            </a:r>
            <a:endParaRPr sz="2000">
              <a:latin typeface="Times New Roman"/>
              <a:cs typeface="Times New Roman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042161" y="3957637"/>
            <a:ext cx="410845" cy="1250315"/>
            <a:chOff x="1042161" y="3957637"/>
            <a:chExt cx="410845" cy="1250315"/>
          </a:xfrm>
        </p:grpSpPr>
        <p:sp>
          <p:nvSpPr>
            <p:cNvPr id="6" name="object 6"/>
            <p:cNvSpPr/>
            <p:nvPr/>
          </p:nvSpPr>
          <p:spPr>
            <a:xfrm>
              <a:off x="1066799" y="3962400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304800" y="0"/>
                  </a:moveTo>
                  <a:lnTo>
                    <a:pt x="0" y="152400"/>
                  </a:lnTo>
                  <a:lnTo>
                    <a:pt x="304800" y="304800"/>
                  </a:lnTo>
                  <a:lnTo>
                    <a:pt x="3048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066799" y="3962400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304800" y="304800"/>
                  </a:moveTo>
                  <a:lnTo>
                    <a:pt x="0" y="152400"/>
                  </a:lnTo>
                  <a:lnTo>
                    <a:pt x="304800" y="0"/>
                  </a:lnTo>
                  <a:lnTo>
                    <a:pt x="304800" y="3048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371599" y="4114800"/>
              <a:ext cx="76200" cy="0"/>
            </a:xfrm>
            <a:custGeom>
              <a:avLst/>
              <a:gdLst/>
              <a:ahLst/>
              <a:cxnLst/>
              <a:rect l="l" t="t" r="r" b="b"/>
              <a:pathLst>
                <a:path w="76200">
                  <a:moveTo>
                    <a:pt x="0" y="0"/>
                  </a:moveTo>
                  <a:lnTo>
                    <a:pt x="76200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067561" y="4496562"/>
              <a:ext cx="228600" cy="685800"/>
            </a:xfrm>
            <a:custGeom>
              <a:avLst/>
              <a:gdLst/>
              <a:ahLst/>
              <a:cxnLst/>
              <a:rect l="l" t="t" r="r" b="b"/>
              <a:pathLst>
                <a:path w="228600" h="685800">
                  <a:moveTo>
                    <a:pt x="0" y="0"/>
                  </a:moveTo>
                  <a:lnTo>
                    <a:pt x="53420" y="19226"/>
                  </a:lnTo>
                  <a:lnTo>
                    <a:pt x="104201" y="39511"/>
                  </a:lnTo>
                  <a:lnTo>
                    <a:pt x="149701" y="61912"/>
                  </a:lnTo>
                  <a:lnTo>
                    <a:pt x="187280" y="87488"/>
                  </a:lnTo>
                  <a:lnTo>
                    <a:pt x="214299" y="117298"/>
                  </a:lnTo>
                  <a:lnTo>
                    <a:pt x="228117" y="152400"/>
                  </a:lnTo>
                  <a:lnTo>
                    <a:pt x="225221" y="183728"/>
                  </a:lnTo>
                  <a:lnTo>
                    <a:pt x="209701" y="219670"/>
                  </a:lnTo>
                  <a:lnTo>
                    <a:pt x="185567" y="258886"/>
                  </a:lnTo>
                  <a:lnTo>
                    <a:pt x="156829" y="300037"/>
                  </a:lnTo>
                  <a:lnTo>
                    <a:pt x="127496" y="341783"/>
                  </a:lnTo>
                  <a:lnTo>
                    <a:pt x="101580" y="382785"/>
                  </a:lnTo>
                  <a:lnTo>
                    <a:pt x="83089" y="421704"/>
                  </a:lnTo>
                  <a:lnTo>
                    <a:pt x="76034" y="457200"/>
                  </a:lnTo>
                  <a:lnTo>
                    <a:pt x="85539" y="502355"/>
                  </a:lnTo>
                  <a:lnTo>
                    <a:pt x="109830" y="547511"/>
                  </a:lnTo>
                  <a:lnTo>
                    <a:pt x="142570" y="590550"/>
                  </a:lnTo>
                  <a:lnTo>
                    <a:pt x="177422" y="629355"/>
                  </a:lnTo>
                  <a:lnTo>
                    <a:pt x="208050" y="661811"/>
                  </a:lnTo>
                  <a:lnTo>
                    <a:pt x="228117" y="685800"/>
                  </a:lnTo>
                </a:path>
              </a:pathLst>
            </a:custGeom>
            <a:ln w="502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1310639" y="4594352"/>
            <a:ext cx="3175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Times New Roman"/>
                <a:cs typeface="Times New Roman"/>
              </a:rPr>
              <a:t>60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844039" y="3989323"/>
            <a:ext cx="132651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1600" b="1" spc="-10" dirty="0">
                <a:latin typeface="Times New Roman"/>
                <a:cs typeface="Times New Roman"/>
              </a:rPr>
              <a:t>camera</a:t>
            </a:r>
            <a:r>
              <a:rPr sz="1600" b="1" spc="-25" dirty="0">
                <a:latin typeface="Times New Roman"/>
                <a:cs typeface="Times New Roman"/>
              </a:rPr>
              <a:t> </a:t>
            </a:r>
            <a:r>
              <a:rPr sz="1600" b="1" spc="-5" dirty="0">
                <a:latin typeface="Times New Roman"/>
                <a:cs typeface="Times New Roman"/>
              </a:rPr>
              <a:t>symbol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915161" y="3810761"/>
            <a:ext cx="2895600" cy="1524000"/>
          </a:xfrm>
          <a:custGeom>
            <a:avLst/>
            <a:gdLst/>
            <a:ahLst/>
            <a:cxnLst/>
            <a:rect l="l" t="t" r="r" b="b"/>
            <a:pathLst>
              <a:path w="2895600" h="1524000">
                <a:moveTo>
                  <a:pt x="0" y="0"/>
                </a:moveTo>
                <a:lnTo>
                  <a:pt x="2895600" y="0"/>
                </a:lnTo>
                <a:lnTo>
                  <a:pt x="2895600" y="1524000"/>
                </a:lnTo>
                <a:lnTo>
                  <a:pt x="0" y="1524000"/>
                </a:lnTo>
                <a:lnTo>
                  <a:pt x="0" y="0"/>
                </a:lnTo>
                <a:close/>
              </a:path>
            </a:pathLst>
          </a:custGeom>
          <a:ln w="50292">
            <a:solidFill>
              <a:srgbClr val="000000"/>
            </a:solidFill>
            <a:prstDash val="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844039" y="4643373"/>
            <a:ext cx="182308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latin typeface="Times New Roman"/>
                <a:cs typeface="Times New Roman"/>
              </a:rPr>
              <a:t>Field </a:t>
            </a:r>
            <a:r>
              <a:rPr sz="1600" b="1" dirty="0">
                <a:latin typeface="Times New Roman"/>
                <a:cs typeface="Times New Roman"/>
              </a:rPr>
              <a:t>of </a:t>
            </a:r>
            <a:r>
              <a:rPr sz="1600" b="1" spc="-20" dirty="0">
                <a:latin typeface="Times New Roman"/>
                <a:cs typeface="Times New Roman"/>
              </a:rPr>
              <a:t>View</a:t>
            </a:r>
            <a:r>
              <a:rPr sz="1600" b="1" spc="-80" dirty="0">
                <a:latin typeface="Times New Roman"/>
                <a:cs typeface="Times New Roman"/>
              </a:rPr>
              <a:t> </a:t>
            </a:r>
            <a:r>
              <a:rPr sz="1600" b="1" spc="-5" dirty="0">
                <a:latin typeface="Times New Roman"/>
                <a:cs typeface="Times New Roman"/>
              </a:rPr>
              <a:t>symbol</a:t>
            </a:r>
            <a:endParaRPr sz="1600">
              <a:latin typeface="Times New Roman"/>
              <a:cs typeface="Times New Roman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4398264" y="1600200"/>
            <a:ext cx="3429000" cy="3694429"/>
            <a:chOff x="4398264" y="1600200"/>
            <a:chExt cx="3429000" cy="3694429"/>
          </a:xfrm>
        </p:grpSpPr>
        <p:sp>
          <p:nvSpPr>
            <p:cNvPr id="15" name="object 15"/>
            <p:cNvSpPr/>
            <p:nvPr/>
          </p:nvSpPr>
          <p:spPr>
            <a:xfrm>
              <a:off x="4398264" y="1600200"/>
              <a:ext cx="3360374" cy="317449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779264" y="3581400"/>
              <a:ext cx="1627632" cy="143103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465064" y="2971800"/>
              <a:ext cx="1911095" cy="187147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5408676" y="1930908"/>
              <a:ext cx="1580387" cy="1574291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5312664" y="2500883"/>
              <a:ext cx="1801367" cy="1537715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5541264" y="3505200"/>
              <a:ext cx="1847088" cy="1789176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5998464" y="2417063"/>
              <a:ext cx="1757172" cy="1469136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5634228" y="1981200"/>
              <a:ext cx="2193035" cy="1461515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52400" y="152400"/>
            <a:ext cx="8839200" cy="618759"/>
          </a:xfrm>
          <a:prstGeom prst="rect">
            <a:avLst/>
          </a:prstGeom>
          <a:solidFill>
            <a:srgbClr val="FF0000"/>
          </a:solidFill>
        </p:spPr>
        <p:txBody>
          <a:bodyPr vert="horz" wrap="square" lIns="0" tIns="64135" rIns="0" bIns="0" rtlCol="0">
            <a:spAutoFit/>
          </a:bodyPr>
          <a:lstStyle/>
          <a:p>
            <a:pPr marL="459105">
              <a:lnSpc>
                <a:spcPct val="100000"/>
              </a:lnSpc>
              <a:spcBef>
                <a:spcPts val="505"/>
              </a:spcBef>
            </a:pPr>
            <a:r>
              <a:rPr sz="3600" dirty="0"/>
              <a:t>Why </a:t>
            </a:r>
            <a:r>
              <a:rPr sz="3600" dirty="0" smtClean="0"/>
              <a:t>is </a:t>
            </a:r>
            <a:r>
              <a:rPr sz="3600" dirty="0"/>
              <a:t>Vision</a:t>
            </a:r>
            <a:r>
              <a:rPr sz="3600" spc="-90" dirty="0"/>
              <a:t> </a:t>
            </a:r>
            <a:r>
              <a:rPr lang="en-US" sz="3600" spc="-90" dirty="0" smtClean="0"/>
              <a:t>Based automation </a:t>
            </a:r>
            <a:r>
              <a:rPr sz="3600" dirty="0" smtClean="0"/>
              <a:t>Difficult</a:t>
            </a:r>
            <a:r>
              <a:rPr sz="3600" dirty="0"/>
              <a:t>?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59740" y="1292058"/>
            <a:ext cx="8107045" cy="5001895"/>
          </a:xfrm>
          <a:prstGeom prst="rect">
            <a:avLst/>
          </a:prstGeom>
        </p:spPr>
        <p:txBody>
          <a:bodyPr vert="horz" wrap="square" lIns="0" tIns="11176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880"/>
              </a:spcBef>
              <a:buChar char="•"/>
              <a:tabLst>
                <a:tab pos="354965" algn="l"/>
                <a:tab pos="355600" algn="l"/>
              </a:tabLst>
            </a:pPr>
            <a:r>
              <a:rPr sz="3200" dirty="0">
                <a:latin typeface="Times New Roman"/>
                <a:cs typeface="Times New Roman"/>
              </a:rPr>
              <a:t>It </a:t>
            </a:r>
            <a:r>
              <a:rPr sz="3200" spc="-5" dirty="0">
                <a:latin typeface="Times New Roman"/>
                <a:cs typeface="Times New Roman"/>
              </a:rPr>
              <a:t>is </a:t>
            </a:r>
            <a:r>
              <a:rPr sz="3200" dirty="0">
                <a:latin typeface="Times New Roman"/>
                <a:cs typeface="Times New Roman"/>
              </a:rPr>
              <a:t>a </a:t>
            </a:r>
            <a:r>
              <a:rPr sz="3200" dirty="0">
                <a:solidFill>
                  <a:srgbClr val="0000FF"/>
                </a:solidFill>
                <a:latin typeface="Times New Roman"/>
                <a:cs typeface="Times New Roman"/>
              </a:rPr>
              <a:t>many-to-one</a:t>
            </a:r>
            <a:r>
              <a:rPr sz="3200" spc="-4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mapping</a:t>
            </a:r>
            <a:endParaRPr sz="3200">
              <a:latin typeface="Times New Roman"/>
              <a:cs typeface="Times New Roman"/>
            </a:endParaRPr>
          </a:p>
          <a:p>
            <a:pPr marL="755650" marR="255904" lvl="1" indent="-286385">
              <a:lnSpc>
                <a:spcPct val="100000"/>
              </a:lnSpc>
              <a:spcBef>
                <a:spcPts val="675"/>
              </a:spcBef>
              <a:buChar char="–"/>
              <a:tabLst>
                <a:tab pos="756920" algn="l"/>
              </a:tabLst>
            </a:pPr>
            <a:r>
              <a:rPr sz="2800" spc="-5" dirty="0">
                <a:latin typeface="Times New Roman"/>
                <a:cs typeface="Times New Roman"/>
              </a:rPr>
              <a:t>A variety </a:t>
            </a:r>
            <a:r>
              <a:rPr sz="2800" dirty="0">
                <a:latin typeface="Times New Roman"/>
                <a:cs typeface="Times New Roman"/>
              </a:rPr>
              <a:t>of </a:t>
            </a:r>
            <a:r>
              <a:rPr sz="2800" spc="-5" dirty="0">
                <a:latin typeface="Times New Roman"/>
                <a:cs typeface="Times New Roman"/>
              </a:rPr>
              <a:t>surfaces with different </a:t>
            </a:r>
            <a:r>
              <a:rPr sz="2800" i="1" spc="-5" dirty="0">
                <a:latin typeface="Times New Roman"/>
                <a:cs typeface="Times New Roman"/>
              </a:rPr>
              <a:t>material </a:t>
            </a:r>
            <a:r>
              <a:rPr sz="2800" spc="-5" dirty="0">
                <a:latin typeface="Times New Roman"/>
                <a:cs typeface="Times New Roman"/>
              </a:rPr>
              <a:t>and  </a:t>
            </a:r>
            <a:r>
              <a:rPr sz="2800" i="1" spc="-5" dirty="0">
                <a:latin typeface="Times New Roman"/>
                <a:cs typeface="Times New Roman"/>
              </a:rPr>
              <a:t>geometrical </a:t>
            </a:r>
            <a:r>
              <a:rPr sz="2800" spc="-5" dirty="0">
                <a:latin typeface="Times New Roman"/>
                <a:cs typeface="Times New Roman"/>
              </a:rPr>
              <a:t>properties, </a:t>
            </a:r>
            <a:r>
              <a:rPr sz="2800" dirty="0">
                <a:latin typeface="Times New Roman"/>
                <a:cs typeface="Times New Roman"/>
              </a:rPr>
              <a:t>possibly </a:t>
            </a:r>
            <a:r>
              <a:rPr sz="2800" spc="-5" dirty="0">
                <a:latin typeface="Times New Roman"/>
                <a:cs typeface="Times New Roman"/>
              </a:rPr>
              <a:t>under different  </a:t>
            </a:r>
            <a:r>
              <a:rPr sz="2800" i="1" dirty="0">
                <a:latin typeface="Times New Roman"/>
                <a:cs typeface="Times New Roman"/>
              </a:rPr>
              <a:t>lighting </a:t>
            </a:r>
            <a:r>
              <a:rPr sz="2800" dirty="0">
                <a:latin typeface="Times New Roman"/>
                <a:cs typeface="Times New Roman"/>
              </a:rPr>
              <a:t>conditions, </a:t>
            </a:r>
            <a:r>
              <a:rPr sz="2800" spc="-5" dirty="0">
                <a:latin typeface="Times New Roman"/>
                <a:cs typeface="Times New Roman"/>
              </a:rPr>
              <a:t>could </a:t>
            </a:r>
            <a:r>
              <a:rPr sz="2800" spc="-10" dirty="0">
                <a:latin typeface="Times New Roman"/>
                <a:cs typeface="Times New Roman"/>
              </a:rPr>
              <a:t>lead </a:t>
            </a:r>
            <a:r>
              <a:rPr sz="2800" spc="-5" dirty="0">
                <a:latin typeface="Times New Roman"/>
                <a:cs typeface="Times New Roman"/>
              </a:rPr>
              <a:t>to identical</a:t>
            </a:r>
            <a:r>
              <a:rPr sz="2800" spc="-120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images</a:t>
            </a:r>
            <a:endParaRPr sz="2800">
              <a:latin typeface="Times New Roman"/>
              <a:cs typeface="Times New Roman"/>
            </a:endParaRPr>
          </a:p>
          <a:p>
            <a:pPr marL="756285" marR="5080" lvl="1" indent="-287020">
              <a:lnSpc>
                <a:spcPct val="100000"/>
              </a:lnSpc>
              <a:spcBef>
                <a:spcPts val="675"/>
              </a:spcBef>
              <a:buChar char="–"/>
              <a:tabLst>
                <a:tab pos="756920" algn="l"/>
              </a:tabLst>
            </a:pPr>
            <a:r>
              <a:rPr sz="2800" dirty="0">
                <a:latin typeface="Times New Roman"/>
                <a:cs typeface="Times New Roman"/>
              </a:rPr>
              <a:t>Inverse </a:t>
            </a:r>
            <a:r>
              <a:rPr sz="2800" spc="-5" dirty="0">
                <a:latin typeface="Times New Roman"/>
                <a:cs typeface="Times New Roman"/>
              </a:rPr>
              <a:t>mapping is </a:t>
            </a:r>
            <a:r>
              <a:rPr sz="2800" spc="-5" dirty="0">
                <a:solidFill>
                  <a:srgbClr val="0000FF"/>
                </a:solidFill>
                <a:latin typeface="Times New Roman"/>
                <a:cs typeface="Times New Roman"/>
              </a:rPr>
              <a:t>under-constrained </a:t>
            </a:r>
            <a:r>
              <a:rPr sz="2800" spc="-5" dirty="0">
                <a:latin typeface="Times New Roman"/>
                <a:cs typeface="Times New Roman"/>
              </a:rPr>
              <a:t>– </a:t>
            </a:r>
            <a:r>
              <a:rPr sz="2800" dirty="0">
                <a:latin typeface="Times New Roman"/>
                <a:cs typeface="Times New Roman"/>
              </a:rPr>
              <a:t>non-unique  solution (a lot of </a:t>
            </a:r>
            <a:r>
              <a:rPr sz="2800" spc="-5" dirty="0">
                <a:latin typeface="Times New Roman"/>
                <a:cs typeface="Times New Roman"/>
              </a:rPr>
              <a:t>information is lost in </a:t>
            </a:r>
            <a:r>
              <a:rPr sz="2800" dirty="0">
                <a:latin typeface="Times New Roman"/>
                <a:cs typeface="Times New Roman"/>
              </a:rPr>
              <a:t>the  </a:t>
            </a:r>
            <a:r>
              <a:rPr sz="2800" spc="-5" dirty="0">
                <a:latin typeface="Times New Roman"/>
                <a:cs typeface="Times New Roman"/>
              </a:rPr>
              <a:t>transformation </a:t>
            </a:r>
            <a:r>
              <a:rPr sz="2800" dirty="0">
                <a:latin typeface="Times New Roman"/>
                <a:cs typeface="Times New Roman"/>
              </a:rPr>
              <a:t>from the </a:t>
            </a:r>
            <a:r>
              <a:rPr sz="2800" spc="-5" dirty="0">
                <a:latin typeface="Times New Roman"/>
                <a:cs typeface="Times New Roman"/>
              </a:rPr>
              <a:t>3D world to </a:t>
            </a:r>
            <a:r>
              <a:rPr sz="2800" dirty="0">
                <a:latin typeface="Times New Roman"/>
                <a:cs typeface="Times New Roman"/>
              </a:rPr>
              <a:t>the </a:t>
            </a:r>
            <a:r>
              <a:rPr sz="2800" spc="-5" dirty="0">
                <a:latin typeface="Times New Roman"/>
                <a:cs typeface="Times New Roman"/>
              </a:rPr>
              <a:t>2D</a:t>
            </a:r>
            <a:r>
              <a:rPr sz="2800" spc="-30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image)</a:t>
            </a:r>
            <a:endParaRPr sz="2800">
              <a:latin typeface="Times New Roman"/>
              <a:cs typeface="Times New Roman"/>
            </a:endParaRPr>
          </a:p>
          <a:p>
            <a:pPr marL="355600" indent="-343535">
              <a:lnSpc>
                <a:spcPct val="100000"/>
              </a:lnSpc>
              <a:spcBef>
                <a:spcPts val="765"/>
              </a:spcBef>
              <a:buChar char="•"/>
              <a:tabLst>
                <a:tab pos="355600" algn="l"/>
                <a:tab pos="356235" algn="l"/>
              </a:tabLst>
            </a:pPr>
            <a:r>
              <a:rPr sz="3200" dirty="0">
                <a:latin typeface="Times New Roman"/>
                <a:cs typeface="Times New Roman"/>
              </a:rPr>
              <a:t>It </a:t>
            </a:r>
            <a:r>
              <a:rPr sz="3200" spc="-5" dirty="0">
                <a:latin typeface="Times New Roman"/>
                <a:cs typeface="Times New Roman"/>
              </a:rPr>
              <a:t>is </a:t>
            </a:r>
            <a:r>
              <a:rPr sz="3200" dirty="0">
                <a:latin typeface="Times New Roman"/>
                <a:cs typeface="Times New Roman"/>
              </a:rPr>
              <a:t>computationally</a:t>
            </a:r>
            <a:r>
              <a:rPr sz="3200" spc="-5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intensive</a:t>
            </a:r>
            <a:endParaRPr sz="3200">
              <a:latin typeface="Times New Roman"/>
              <a:cs typeface="Times New Roman"/>
            </a:endParaRPr>
          </a:p>
          <a:p>
            <a:pPr marL="355600" marR="895350" indent="-343535">
              <a:lnSpc>
                <a:spcPct val="100000"/>
              </a:lnSpc>
              <a:spcBef>
                <a:spcPts val="765"/>
              </a:spcBef>
              <a:buChar char="•"/>
              <a:tabLst>
                <a:tab pos="355600" algn="l"/>
                <a:tab pos="356235" algn="l"/>
              </a:tabLst>
            </a:pPr>
            <a:r>
              <a:rPr sz="3200" dirty="0">
                <a:latin typeface="Times New Roman"/>
                <a:cs typeface="Times New Roman"/>
              </a:rPr>
              <a:t>We </a:t>
            </a:r>
            <a:r>
              <a:rPr sz="3200" spc="-5" dirty="0">
                <a:latin typeface="Times New Roman"/>
                <a:cs typeface="Times New Roman"/>
              </a:rPr>
              <a:t>still </a:t>
            </a:r>
            <a:r>
              <a:rPr sz="3200" dirty="0">
                <a:latin typeface="Times New Roman"/>
                <a:cs typeface="Times New Roman"/>
              </a:rPr>
              <a:t>do </a:t>
            </a:r>
            <a:r>
              <a:rPr sz="3200" spc="5" dirty="0">
                <a:latin typeface="Times New Roman"/>
                <a:cs typeface="Times New Roman"/>
              </a:rPr>
              <a:t>not </a:t>
            </a:r>
            <a:r>
              <a:rPr sz="3200" dirty="0">
                <a:latin typeface="Times New Roman"/>
                <a:cs typeface="Times New Roman"/>
              </a:rPr>
              <a:t>understand the</a:t>
            </a:r>
            <a:r>
              <a:rPr sz="3200" spc="-10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recognition  problem</a:t>
            </a:r>
            <a:endParaRPr sz="3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52400" y="152400"/>
            <a:ext cx="8839200" cy="838200"/>
          </a:xfrm>
          <a:prstGeom prst="rect">
            <a:avLst/>
          </a:prstGeom>
          <a:solidFill>
            <a:srgbClr val="FF0000"/>
          </a:solidFill>
        </p:spPr>
        <p:txBody>
          <a:bodyPr vert="horz" wrap="square" lIns="0" tIns="64135" rIns="0" bIns="0" rtlCol="0">
            <a:spAutoFit/>
          </a:bodyPr>
          <a:lstStyle/>
          <a:p>
            <a:pPr marL="149860">
              <a:lnSpc>
                <a:spcPct val="100000"/>
              </a:lnSpc>
              <a:spcBef>
                <a:spcPts val="505"/>
              </a:spcBef>
            </a:pPr>
            <a:r>
              <a:rPr sz="4400" b="1" dirty="0">
                <a:solidFill>
                  <a:srgbClr val="FFFFFF"/>
                </a:solidFill>
                <a:latin typeface="Times New Roman"/>
                <a:cs typeface="Times New Roman"/>
              </a:rPr>
              <a:t>Statistical Modeling of Image</a:t>
            </a:r>
            <a:r>
              <a:rPr sz="4400" b="1" spc="-1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4400" b="1" dirty="0">
                <a:solidFill>
                  <a:srgbClr val="FFFFFF"/>
                </a:solidFill>
                <a:latin typeface="Times New Roman"/>
                <a:cs typeface="Times New Roman"/>
              </a:rPr>
              <a:t>Pixels</a:t>
            </a:r>
            <a:endParaRPr sz="44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676400" y="1143000"/>
            <a:ext cx="5638800" cy="49979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76400" y="1173480"/>
            <a:ext cx="5181600" cy="51267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52400" y="152400"/>
            <a:ext cx="8839200" cy="838200"/>
          </a:xfrm>
          <a:prstGeom prst="rect">
            <a:avLst/>
          </a:prstGeom>
          <a:solidFill>
            <a:srgbClr val="FF0000"/>
          </a:solidFill>
        </p:spPr>
        <p:txBody>
          <a:bodyPr vert="horz" wrap="square" lIns="0" tIns="193040" rIns="0" bIns="0" rtlCol="0">
            <a:spAutoFit/>
          </a:bodyPr>
          <a:lstStyle/>
          <a:p>
            <a:pPr marL="297815">
              <a:lnSpc>
                <a:spcPct val="100000"/>
              </a:lnSpc>
              <a:spcBef>
                <a:spcPts val="1520"/>
              </a:spcBef>
            </a:pPr>
            <a:r>
              <a:rPr sz="2800" b="1" dirty="0">
                <a:latin typeface="Times New Roman"/>
                <a:cs typeface="Times New Roman"/>
              </a:rPr>
              <a:t>Continuous </a:t>
            </a:r>
            <a:r>
              <a:rPr sz="2800" b="1" spc="-5" dirty="0">
                <a:latin typeface="Times New Roman"/>
                <a:cs typeface="Times New Roman"/>
              </a:rPr>
              <a:t>Learning </a:t>
            </a:r>
            <a:r>
              <a:rPr sz="2800" b="1" dirty="0">
                <a:latin typeface="Times New Roman"/>
                <a:cs typeface="Times New Roman"/>
              </a:rPr>
              <a:t>of </a:t>
            </a:r>
            <a:r>
              <a:rPr sz="2800" b="1" spc="-5" dirty="0">
                <a:latin typeface="Times New Roman"/>
                <a:cs typeface="Times New Roman"/>
              </a:rPr>
              <a:t>Foreground/Background</a:t>
            </a:r>
            <a:r>
              <a:rPr sz="2800" b="1" spc="25" dirty="0">
                <a:latin typeface="Times New Roman"/>
                <a:cs typeface="Times New Roman"/>
              </a:rPr>
              <a:t> </a:t>
            </a:r>
            <a:r>
              <a:rPr sz="2800" b="1" dirty="0">
                <a:latin typeface="Times New Roman"/>
                <a:cs typeface="Times New Roman"/>
              </a:rPr>
              <a:t>pair</a:t>
            </a:r>
            <a:endParaRPr sz="2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52400" y="152400"/>
            <a:ext cx="8839200" cy="838200"/>
          </a:xfrm>
          <a:prstGeom prst="rect">
            <a:avLst/>
          </a:prstGeom>
          <a:solidFill>
            <a:srgbClr val="FF0000"/>
          </a:solidFill>
        </p:spPr>
        <p:txBody>
          <a:bodyPr vert="horz" wrap="square" lIns="0" tIns="129539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19"/>
              </a:spcBef>
            </a:pPr>
            <a:r>
              <a:rPr sz="3600" spc="-5" dirty="0">
                <a:solidFill>
                  <a:srgbClr val="FFFFFF"/>
                </a:solidFill>
                <a:latin typeface="Times New Roman"/>
                <a:cs typeface="Times New Roman"/>
              </a:rPr>
              <a:t>Outdoor Motion</a:t>
            </a:r>
            <a:r>
              <a:rPr sz="36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600" spc="-5" dirty="0">
                <a:solidFill>
                  <a:srgbClr val="FFFFFF"/>
                </a:solidFill>
                <a:latin typeface="Times New Roman"/>
                <a:cs typeface="Times New Roman"/>
              </a:rPr>
              <a:t>Detection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52400" y="1495044"/>
            <a:ext cx="8644128" cy="34579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52400" y="152400"/>
            <a:ext cx="8839200" cy="838200"/>
          </a:xfrm>
          <a:prstGeom prst="rect">
            <a:avLst/>
          </a:prstGeom>
          <a:solidFill>
            <a:srgbClr val="FF0000"/>
          </a:solidFill>
        </p:spPr>
        <p:txBody>
          <a:bodyPr vert="horz" wrap="square" lIns="0" tIns="641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505"/>
              </a:spcBef>
            </a:pPr>
            <a:r>
              <a:rPr sz="4400" dirty="0">
                <a:solidFill>
                  <a:srgbClr val="FFFFFF"/>
                </a:solidFill>
                <a:latin typeface="Times New Roman"/>
                <a:cs typeface="Times New Roman"/>
              </a:rPr>
              <a:t>Video Surveillance:</a:t>
            </a:r>
            <a:r>
              <a:rPr sz="4400" spc="-7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4400" dirty="0">
                <a:solidFill>
                  <a:srgbClr val="FFFFFF"/>
                </a:solidFill>
                <a:latin typeface="Times New Roman"/>
                <a:cs typeface="Times New Roman"/>
              </a:rPr>
              <a:t>Tracking</a:t>
            </a:r>
            <a:endParaRPr sz="44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04900" y="1981200"/>
            <a:ext cx="2971800" cy="1981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067300" y="1981200"/>
            <a:ext cx="2971800" cy="1981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95755" y="4114800"/>
            <a:ext cx="2988564" cy="19812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041391" y="4114800"/>
            <a:ext cx="3023616" cy="19812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52400" y="152400"/>
            <a:ext cx="8839200" cy="838200"/>
          </a:xfrm>
          <a:prstGeom prst="rect">
            <a:avLst/>
          </a:prstGeom>
          <a:solidFill>
            <a:srgbClr val="FF0000"/>
          </a:solidFill>
        </p:spPr>
        <p:txBody>
          <a:bodyPr vert="horz" wrap="square" lIns="0" tIns="641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505"/>
              </a:spcBef>
            </a:pPr>
            <a:r>
              <a:rPr sz="4400" dirty="0">
                <a:solidFill>
                  <a:srgbClr val="FFFFFF"/>
                </a:solidFill>
                <a:latin typeface="Times New Roman"/>
                <a:cs typeface="Times New Roman"/>
              </a:rPr>
              <a:t>Video Surveillance:</a:t>
            </a:r>
            <a:r>
              <a:rPr sz="4400" spc="-7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4400" dirty="0">
                <a:solidFill>
                  <a:srgbClr val="FFFFFF"/>
                </a:solidFill>
                <a:latin typeface="Times New Roman"/>
                <a:cs typeface="Times New Roman"/>
              </a:rPr>
              <a:t>Tracking</a:t>
            </a:r>
            <a:endParaRPr sz="44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447800" y="1086611"/>
            <a:ext cx="6477000" cy="48569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52400" y="152400"/>
            <a:ext cx="8839200" cy="838200"/>
          </a:xfrm>
          <a:prstGeom prst="rect">
            <a:avLst/>
          </a:prstGeom>
          <a:solidFill>
            <a:srgbClr val="FF0000"/>
          </a:solidFill>
        </p:spPr>
        <p:txBody>
          <a:bodyPr vert="horz" wrap="square" lIns="0" tIns="129539" rIns="0" bIns="0" rtlCol="0">
            <a:spAutoFit/>
          </a:bodyPr>
          <a:lstStyle/>
          <a:p>
            <a:pPr marL="927100">
              <a:lnSpc>
                <a:spcPct val="100000"/>
              </a:lnSpc>
              <a:spcBef>
                <a:spcPts val="1019"/>
              </a:spcBef>
            </a:pPr>
            <a:r>
              <a:rPr sz="3600" spc="-5" dirty="0">
                <a:solidFill>
                  <a:srgbClr val="FFFFFF"/>
                </a:solidFill>
                <a:latin typeface="Times New Roman"/>
                <a:cs typeface="Times New Roman"/>
              </a:rPr>
              <a:t>Human Tracking and Pan/Tilt</a:t>
            </a:r>
            <a:r>
              <a:rPr sz="3600" spc="4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600" spc="-5" dirty="0">
                <a:solidFill>
                  <a:srgbClr val="FFFFFF"/>
                </a:solidFill>
                <a:latin typeface="Times New Roman"/>
                <a:cs typeface="Times New Roman"/>
              </a:rPr>
              <a:t>Control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219200" y="1066800"/>
            <a:ext cx="6324587" cy="47442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52400" y="152400"/>
            <a:ext cx="8839200" cy="838200"/>
          </a:xfrm>
          <a:prstGeom prst="rect">
            <a:avLst/>
          </a:prstGeom>
          <a:solidFill>
            <a:srgbClr val="FF0000"/>
          </a:solidFill>
        </p:spPr>
        <p:txBody>
          <a:bodyPr vert="horz" wrap="square" lIns="0" tIns="97155" rIns="0" bIns="0" rtlCol="0">
            <a:spAutoFit/>
          </a:bodyPr>
          <a:lstStyle/>
          <a:p>
            <a:pPr marL="405765">
              <a:lnSpc>
                <a:spcPct val="100000"/>
              </a:lnSpc>
              <a:spcBef>
                <a:spcPts val="765"/>
              </a:spcBef>
            </a:pPr>
            <a:r>
              <a:rPr sz="4000" spc="-5" dirty="0">
                <a:solidFill>
                  <a:srgbClr val="FFFFFF"/>
                </a:solidFill>
                <a:latin typeface="Times New Roman"/>
                <a:cs typeface="Times New Roman"/>
              </a:rPr>
              <a:t>Video Tracking: </a:t>
            </a:r>
            <a:r>
              <a:rPr sz="4000" dirty="0">
                <a:solidFill>
                  <a:srgbClr val="FFFFFF"/>
                </a:solidFill>
                <a:latin typeface="Times New Roman"/>
                <a:cs typeface="Times New Roman"/>
              </a:rPr>
              <a:t>Multiple</a:t>
            </a:r>
            <a:r>
              <a:rPr sz="4000" spc="-4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4000" spc="-5" dirty="0">
                <a:solidFill>
                  <a:srgbClr val="FFFFFF"/>
                </a:solidFill>
                <a:latin typeface="Times New Roman"/>
                <a:cs typeface="Times New Roman"/>
              </a:rPr>
              <a:t>PTZCameras</a:t>
            </a:r>
            <a:endParaRPr sz="4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905000" y="1065275"/>
            <a:ext cx="4849367" cy="51663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2400" y="152400"/>
            <a:ext cx="8839200" cy="838200"/>
          </a:xfrm>
          <a:prstGeom prst="rect">
            <a:avLst/>
          </a:prstGeom>
          <a:solidFill>
            <a:srgbClr val="FF0000"/>
          </a:solidFill>
        </p:spPr>
        <p:txBody>
          <a:bodyPr vert="horz" wrap="square" lIns="0" tIns="64135" rIns="0" bIns="0" rtlCol="0">
            <a:spAutoFit/>
          </a:bodyPr>
          <a:lstStyle/>
          <a:p>
            <a:pPr marL="949960">
              <a:lnSpc>
                <a:spcPct val="100000"/>
              </a:lnSpc>
              <a:spcBef>
                <a:spcPts val="505"/>
              </a:spcBef>
            </a:pPr>
            <a:r>
              <a:rPr sz="4400" dirty="0">
                <a:solidFill>
                  <a:srgbClr val="FFFFFF"/>
                </a:solidFill>
                <a:latin typeface="Times New Roman"/>
                <a:cs typeface="Times New Roman"/>
              </a:rPr>
              <a:t>People Detection and</a:t>
            </a:r>
            <a:r>
              <a:rPr sz="4400" spc="-9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4400" dirty="0">
                <a:solidFill>
                  <a:srgbClr val="FFFFFF"/>
                </a:solidFill>
                <a:latin typeface="Times New Roman"/>
                <a:cs typeface="Times New Roman"/>
              </a:rPr>
              <a:t>Tracking</a:t>
            </a:r>
            <a:endParaRPr sz="44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447800" y="1014983"/>
            <a:ext cx="6248387" cy="4686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52400" y="152400"/>
            <a:ext cx="8839200" cy="838200"/>
          </a:xfrm>
          <a:prstGeom prst="rect">
            <a:avLst/>
          </a:prstGeom>
          <a:solidFill>
            <a:srgbClr val="FF0000"/>
          </a:solidFill>
        </p:spPr>
        <p:txBody>
          <a:bodyPr vert="horz" wrap="square" lIns="0" tIns="641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505"/>
              </a:spcBef>
            </a:pPr>
            <a:r>
              <a:rPr sz="4400" dirty="0">
                <a:solidFill>
                  <a:srgbClr val="FFFFFF"/>
                </a:solidFill>
                <a:latin typeface="Times New Roman"/>
                <a:cs typeface="Times New Roman"/>
              </a:rPr>
              <a:t>Human Activity</a:t>
            </a:r>
            <a:r>
              <a:rPr sz="4400" spc="-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4400" dirty="0">
                <a:solidFill>
                  <a:srgbClr val="FFFFFF"/>
                </a:solidFill>
                <a:latin typeface="Times New Roman"/>
                <a:cs typeface="Times New Roman"/>
              </a:rPr>
              <a:t>Recognition</a:t>
            </a:r>
            <a:endParaRPr sz="44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09600" y="2057400"/>
            <a:ext cx="7924800" cy="28595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52400" y="152400"/>
            <a:ext cx="8839200" cy="838200"/>
          </a:xfrm>
          <a:prstGeom prst="rect">
            <a:avLst/>
          </a:prstGeom>
          <a:solidFill>
            <a:srgbClr val="FF0000"/>
          </a:solidFill>
        </p:spPr>
        <p:txBody>
          <a:bodyPr vert="horz" wrap="square" lIns="0" tIns="64135" rIns="0" bIns="0" rtlCol="0">
            <a:spAutoFit/>
          </a:bodyPr>
          <a:lstStyle/>
          <a:p>
            <a:pPr marL="948055">
              <a:lnSpc>
                <a:spcPct val="100000"/>
              </a:lnSpc>
              <a:spcBef>
                <a:spcPts val="505"/>
              </a:spcBef>
            </a:pPr>
            <a:r>
              <a:rPr spc="-5" dirty="0"/>
              <a:t>Effective Command </a:t>
            </a:r>
            <a:r>
              <a:rPr dirty="0"/>
              <a:t>&amp;</a:t>
            </a:r>
            <a:r>
              <a:rPr spc="-60" dirty="0"/>
              <a:t> </a:t>
            </a:r>
            <a:r>
              <a:rPr dirty="0"/>
              <a:t>Control</a:t>
            </a:r>
          </a:p>
        </p:txBody>
      </p:sp>
      <p:sp>
        <p:nvSpPr>
          <p:cNvPr id="4" name="object 4"/>
          <p:cNvSpPr/>
          <p:nvPr/>
        </p:nvSpPr>
        <p:spPr>
          <a:xfrm>
            <a:off x="152400" y="1066800"/>
            <a:ext cx="2641092" cy="1981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895600" y="1066800"/>
            <a:ext cx="2641092" cy="1981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52400" y="3200400"/>
            <a:ext cx="2641092" cy="19812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954341" y="5286718"/>
            <a:ext cx="5190490" cy="8159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030"/>
              </a:lnSpc>
              <a:spcBef>
                <a:spcPts val="100"/>
              </a:spcBef>
            </a:pPr>
            <a:r>
              <a:rPr sz="1800" b="1" spc="-35" dirty="0">
                <a:latin typeface="Times New Roman"/>
                <a:cs typeface="Times New Roman"/>
              </a:rPr>
              <a:t>Security</a:t>
            </a:r>
            <a:r>
              <a:rPr sz="1800" b="1" spc="30" dirty="0">
                <a:latin typeface="Times New Roman"/>
                <a:cs typeface="Times New Roman"/>
              </a:rPr>
              <a:t> </a:t>
            </a:r>
            <a:r>
              <a:rPr sz="1800" b="1" spc="-60" dirty="0">
                <a:latin typeface="Times New Roman"/>
                <a:cs typeface="Times New Roman"/>
              </a:rPr>
              <a:t>Today:</a:t>
            </a:r>
            <a:endParaRPr sz="1800">
              <a:latin typeface="Times New Roman"/>
              <a:cs typeface="Times New Roman"/>
            </a:endParaRPr>
          </a:p>
          <a:p>
            <a:pPr marL="271780">
              <a:lnSpc>
                <a:spcPts val="2030"/>
              </a:lnSpc>
            </a:pPr>
            <a:r>
              <a:rPr sz="1450" spc="1050" dirty="0">
                <a:latin typeface="Wingdings"/>
                <a:cs typeface="Wingdings"/>
              </a:rPr>
              <a:t></a:t>
            </a:r>
            <a:r>
              <a:rPr sz="1450" spc="655" dirty="0">
                <a:latin typeface="Times New Roman"/>
                <a:cs typeface="Times New Roman"/>
              </a:rPr>
              <a:t> </a:t>
            </a:r>
            <a:r>
              <a:rPr sz="1800" spc="-55" dirty="0">
                <a:latin typeface="Times New Roman"/>
                <a:cs typeface="Times New Roman"/>
              </a:rPr>
              <a:t>Coverage </a:t>
            </a:r>
            <a:r>
              <a:rPr sz="1800" spc="-50" dirty="0">
                <a:latin typeface="Times New Roman"/>
                <a:cs typeface="Times New Roman"/>
              </a:rPr>
              <a:t>areas </a:t>
            </a:r>
            <a:r>
              <a:rPr sz="1800" spc="-45" dirty="0">
                <a:latin typeface="Times New Roman"/>
                <a:cs typeface="Times New Roman"/>
              </a:rPr>
              <a:t>are </a:t>
            </a:r>
            <a:r>
              <a:rPr sz="1800" spc="-5" dirty="0">
                <a:latin typeface="Times New Roman"/>
                <a:cs typeface="Times New Roman"/>
              </a:rPr>
              <a:t>enormous</a:t>
            </a:r>
            <a:endParaRPr sz="1800">
              <a:latin typeface="Times New Roman"/>
              <a:cs typeface="Times New Roman"/>
            </a:endParaRPr>
          </a:p>
          <a:p>
            <a:pPr marL="271780">
              <a:lnSpc>
                <a:spcPct val="100000"/>
              </a:lnSpc>
            </a:pPr>
            <a:r>
              <a:rPr sz="1450" spc="1050" dirty="0">
                <a:latin typeface="Wingdings"/>
                <a:cs typeface="Wingdings"/>
              </a:rPr>
              <a:t></a:t>
            </a:r>
            <a:r>
              <a:rPr sz="1450" spc="1050" dirty="0">
                <a:latin typeface="Times New Roman"/>
                <a:cs typeface="Times New Roman"/>
              </a:rPr>
              <a:t> </a:t>
            </a:r>
            <a:r>
              <a:rPr sz="1800" spc="-30" dirty="0">
                <a:latin typeface="Times New Roman"/>
                <a:cs typeface="Times New Roman"/>
              </a:rPr>
              <a:t>Too </a:t>
            </a:r>
            <a:r>
              <a:rPr sz="1800" spc="-55" dirty="0">
                <a:latin typeface="Times New Roman"/>
                <a:cs typeface="Times New Roman"/>
              </a:rPr>
              <a:t>many </a:t>
            </a:r>
            <a:r>
              <a:rPr sz="1800" spc="-60" dirty="0">
                <a:latin typeface="Times New Roman"/>
                <a:cs typeface="Times New Roman"/>
              </a:rPr>
              <a:t>images </a:t>
            </a:r>
            <a:r>
              <a:rPr sz="1800" spc="-40" dirty="0">
                <a:latin typeface="Times New Roman"/>
                <a:cs typeface="Times New Roman"/>
              </a:rPr>
              <a:t>- </a:t>
            </a:r>
            <a:r>
              <a:rPr sz="1800" spc="-35" dirty="0">
                <a:latin typeface="Times New Roman"/>
                <a:cs typeface="Times New Roman"/>
              </a:rPr>
              <a:t>it </a:t>
            </a:r>
            <a:r>
              <a:rPr sz="1800" spc="-70" dirty="0">
                <a:latin typeface="Times New Roman"/>
                <a:cs typeface="Times New Roman"/>
              </a:rPr>
              <a:t>is </a:t>
            </a:r>
            <a:r>
              <a:rPr sz="1800" spc="-45" dirty="0">
                <a:latin typeface="Times New Roman"/>
                <a:cs typeface="Times New Roman"/>
              </a:rPr>
              <a:t>difficult </a:t>
            </a:r>
            <a:r>
              <a:rPr sz="1800" spc="20" dirty="0">
                <a:latin typeface="Times New Roman"/>
                <a:cs typeface="Times New Roman"/>
              </a:rPr>
              <a:t>to </a:t>
            </a:r>
            <a:r>
              <a:rPr sz="1800" spc="-15" dirty="0">
                <a:latin typeface="Times New Roman"/>
                <a:cs typeface="Times New Roman"/>
              </a:rPr>
              <a:t>interpret</a:t>
            </a:r>
            <a:r>
              <a:rPr sz="1800" spc="-240" dirty="0">
                <a:latin typeface="Times New Roman"/>
                <a:cs typeface="Times New Roman"/>
              </a:rPr>
              <a:t> </a:t>
            </a:r>
            <a:r>
              <a:rPr sz="1800" spc="-200" dirty="0">
                <a:latin typeface="Times New Roman"/>
                <a:cs typeface="Times New Roman"/>
              </a:rPr>
              <a:t>activities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895600" y="3200400"/>
            <a:ext cx="2641092" cy="19812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638800" y="1066800"/>
            <a:ext cx="2667000" cy="200101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638800" y="3200400"/>
            <a:ext cx="2667000" cy="200101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31140" y="1093723"/>
            <a:ext cx="8593455" cy="43903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95"/>
              </a:spcBef>
            </a:pPr>
            <a:endParaRPr sz="1600" dirty="0">
              <a:latin typeface="Times New Roman"/>
              <a:cs typeface="Times New Roman"/>
            </a:endParaRPr>
          </a:p>
          <a:p>
            <a:pPr marL="354965" marR="1064260" indent="-342900">
              <a:lnSpc>
                <a:spcPts val="3030"/>
              </a:lnSpc>
              <a:spcBef>
                <a:spcPts val="470"/>
              </a:spcBef>
              <a:buChar char="•"/>
              <a:tabLst>
                <a:tab pos="354965" algn="l"/>
                <a:tab pos="355600" algn="l"/>
              </a:tabLst>
            </a:pPr>
            <a:r>
              <a:rPr sz="2800" spc="-10" dirty="0">
                <a:latin typeface="Times New Roman"/>
                <a:cs typeface="Times New Roman"/>
              </a:rPr>
              <a:t>Somewhat </a:t>
            </a:r>
            <a:r>
              <a:rPr sz="2800" spc="-5" dirty="0">
                <a:latin typeface="Times New Roman"/>
                <a:cs typeface="Times New Roman"/>
              </a:rPr>
              <a:t>interchangeable </a:t>
            </a:r>
            <a:r>
              <a:rPr sz="2800" spc="-10" dirty="0">
                <a:latin typeface="Times New Roman"/>
                <a:cs typeface="Times New Roman"/>
              </a:rPr>
              <a:t>names, </a:t>
            </a:r>
            <a:r>
              <a:rPr sz="2800" spc="-5" dirty="0">
                <a:latin typeface="Times New Roman"/>
                <a:cs typeface="Times New Roman"/>
              </a:rPr>
              <a:t>with </a:t>
            </a:r>
            <a:r>
              <a:rPr sz="2800" spc="-10" dirty="0">
                <a:latin typeface="Times New Roman"/>
                <a:cs typeface="Times New Roman"/>
              </a:rPr>
              <a:t>somewhat  </a:t>
            </a:r>
            <a:r>
              <a:rPr sz="2800" spc="-5" dirty="0">
                <a:latin typeface="Times New Roman"/>
                <a:cs typeface="Times New Roman"/>
              </a:rPr>
              <a:t>different</a:t>
            </a:r>
            <a:r>
              <a:rPr sz="2800" spc="-2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implications:</a:t>
            </a:r>
            <a:endParaRPr sz="2800" dirty="0">
              <a:latin typeface="Times New Roman"/>
              <a:cs typeface="Times New Roman"/>
            </a:endParaRPr>
          </a:p>
          <a:p>
            <a:pPr marL="286385" marR="5584190" lvl="1" indent="-286385" algn="r">
              <a:lnSpc>
                <a:spcPct val="100000"/>
              </a:lnSpc>
              <a:spcBef>
                <a:spcPts val="254"/>
              </a:spcBef>
              <a:buFont typeface="Times New Roman"/>
              <a:buChar char="–"/>
              <a:tabLst>
                <a:tab pos="286385" algn="l"/>
                <a:tab pos="287020" algn="l"/>
              </a:tabLst>
            </a:pPr>
            <a:r>
              <a:rPr sz="2400" b="1" spc="-5" dirty="0">
                <a:latin typeface="Times New Roman"/>
                <a:cs typeface="Times New Roman"/>
              </a:rPr>
              <a:t>Computer</a:t>
            </a:r>
            <a:r>
              <a:rPr sz="2400" b="1" spc="-7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Vision</a:t>
            </a:r>
            <a:endParaRPr sz="2400" dirty="0">
              <a:latin typeface="Times New Roman"/>
              <a:cs typeface="Times New Roman"/>
            </a:endParaRPr>
          </a:p>
          <a:p>
            <a:pPr marL="227965" marR="5568950" lvl="2" indent="-227965" algn="r">
              <a:lnSpc>
                <a:spcPct val="100000"/>
              </a:lnSpc>
              <a:spcBef>
                <a:spcPts val="254"/>
              </a:spcBef>
              <a:buChar char="•"/>
              <a:tabLst>
                <a:tab pos="227965" algn="l"/>
                <a:tab pos="228600" algn="l"/>
              </a:tabLst>
            </a:pPr>
            <a:r>
              <a:rPr sz="2000" dirty="0">
                <a:latin typeface="Times New Roman"/>
                <a:cs typeface="Times New Roman"/>
              </a:rPr>
              <a:t>Most general</a:t>
            </a:r>
            <a:r>
              <a:rPr sz="2000" spc="-1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term</a:t>
            </a:r>
          </a:p>
          <a:p>
            <a:pPr marL="756285" lvl="1" indent="-287020">
              <a:lnSpc>
                <a:spcPct val="100000"/>
              </a:lnSpc>
              <a:spcBef>
                <a:spcPts val="270"/>
              </a:spcBef>
              <a:buFont typeface="Times New Roman"/>
              <a:buChar char="–"/>
              <a:tabLst>
                <a:tab pos="756285" algn="l"/>
                <a:tab pos="756920" algn="l"/>
              </a:tabLst>
            </a:pPr>
            <a:r>
              <a:rPr sz="2400" b="1" spc="-5" dirty="0">
                <a:latin typeface="Times New Roman"/>
                <a:cs typeface="Times New Roman"/>
              </a:rPr>
              <a:t>Computational</a:t>
            </a:r>
            <a:r>
              <a:rPr sz="2400" b="1" dirty="0">
                <a:latin typeface="Times New Roman"/>
                <a:cs typeface="Times New Roman"/>
              </a:rPr>
              <a:t> Vision</a:t>
            </a:r>
            <a:endParaRPr sz="2400" dirty="0">
              <a:latin typeface="Times New Roman"/>
              <a:cs typeface="Times New Roman"/>
            </a:endParaRPr>
          </a:p>
          <a:p>
            <a:pPr marL="1155065" lvl="2" indent="-228600">
              <a:lnSpc>
                <a:spcPct val="100000"/>
              </a:lnSpc>
              <a:spcBef>
                <a:spcPts val="259"/>
              </a:spcBef>
              <a:buChar char="•"/>
              <a:tabLst>
                <a:tab pos="1155065" algn="l"/>
                <a:tab pos="1155700" algn="l"/>
              </a:tabLst>
            </a:pPr>
            <a:r>
              <a:rPr sz="2000" dirty="0">
                <a:latin typeface="Times New Roman"/>
                <a:cs typeface="Times New Roman"/>
              </a:rPr>
              <a:t>Includes </a:t>
            </a:r>
            <a:r>
              <a:rPr sz="2000" spc="-5" dirty="0">
                <a:latin typeface="Times New Roman"/>
                <a:cs typeface="Times New Roman"/>
              </a:rPr>
              <a:t>modeling </a:t>
            </a:r>
            <a:r>
              <a:rPr sz="2000" dirty="0">
                <a:latin typeface="Times New Roman"/>
                <a:cs typeface="Times New Roman"/>
              </a:rPr>
              <a:t>of biological</a:t>
            </a:r>
            <a:r>
              <a:rPr sz="2000" spc="-1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vision</a:t>
            </a:r>
          </a:p>
          <a:p>
            <a:pPr marL="756285" lvl="1" indent="-287020">
              <a:lnSpc>
                <a:spcPct val="100000"/>
              </a:lnSpc>
              <a:spcBef>
                <a:spcPts val="270"/>
              </a:spcBef>
              <a:buFont typeface="Times New Roman"/>
              <a:buChar char="–"/>
              <a:tabLst>
                <a:tab pos="756285" algn="l"/>
                <a:tab pos="756920" algn="l"/>
              </a:tabLst>
            </a:pPr>
            <a:r>
              <a:rPr sz="2400" b="1" spc="-5" dirty="0">
                <a:latin typeface="Times New Roman"/>
                <a:cs typeface="Times New Roman"/>
              </a:rPr>
              <a:t>Image Understanding </a:t>
            </a:r>
            <a:r>
              <a:rPr sz="2400" b="1" dirty="0">
                <a:latin typeface="Times New Roman"/>
                <a:cs typeface="Times New Roman"/>
              </a:rPr>
              <a:t>or </a:t>
            </a:r>
            <a:r>
              <a:rPr sz="2400" b="1" spc="-5" dirty="0">
                <a:latin typeface="Times New Roman"/>
                <a:cs typeface="Times New Roman"/>
              </a:rPr>
              <a:t>Scene</a:t>
            </a:r>
            <a:r>
              <a:rPr sz="2400" b="1" spc="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Understanding</a:t>
            </a:r>
            <a:endParaRPr sz="2400" dirty="0">
              <a:latin typeface="Times New Roman"/>
              <a:cs typeface="Times New Roman"/>
            </a:endParaRPr>
          </a:p>
          <a:p>
            <a:pPr marL="1155065" lvl="2" indent="-228600">
              <a:lnSpc>
                <a:spcPct val="100000"/>
              </a:lnSpc>
              <a:spcBef>
                <a:spcPts val="254"/>
              </a:spcBef>
              <a:buChar char="•"/>
              <a:tabLst>
                <a:tab pos="1155065" algn="l"/>
                <a:tab pos="1155700" algn="l"/>
              </a:tabLst>
            </a:pPr>
            <a:r>
              <a:rPr sz="2000" spc="-5" dirty="0">
                <a:latin typeface="Times New Roman"/>
                <a:cs typeface="Times New Roman"/>
              </a:rPr>
              <a:t>Automated </a:t>
            </a:r>
            <a:r>
              <a:rPr sz="2000" dirty="0">
                <a:latin typeface="Times New Roman"/>
                <a:cs typeface="Times New Roman"/>
              </a:rPr>
              <a:t>scene </a:t>
            </a:r>
            <a:r>
              <a:rPr sz="2000" spc="-5" dirty="0">
                <a:latin typeface="Times New Roman"/>
                <a:cs typeface="Times New Roman"/>
              </a:rPr>
              <a:t>analysis </a:t>
            </a:r>
            <a:r>
              <a:rPr sz="2000" dirty="0">
                <a:latin typeface="Times New Roman"/>
                <a:cs typeface="Times New Roman"/>
              </a:rPr>
              <a:t>(e.g., </a:t>
            </a:r>
            <a:r>
              <a:rPr sz="2000" spc="-5" dirty="0">
                <a:latin typeface="Times New Roman"/>
                <a:cs typeface="Times New Roman"/>
              </a:rPr>
              <a:t>satellite images, </a:t>
            </a:r>
            <a:r>
              <a:rPr sz="2000" dirty="0">
                <a:latin typeface="Times New Roman"/>
                <a:cs typeface="Times New Roman"/>
              </a:rPr>
              <a:t>robot</a:t>
            </a:r>
            <a:r>
              <a:rPr sz="2000" spc="-10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navigation)</a:t>
            </a:r>
            <a:endParaRPr sz="2000" dirty="0">
              <a:latin typeface="Times New Roman"/>
              <a:cs typeface="Times New Roman"/>
            </a:endParaRPr>
          </a:p>
          <a:p>
            <a:pPr marL="756285" lvl="1" indent="-287020">
              <a:lnSpc>
                <a:spcPct val="100000"/>
              </a:lnSpc>
              <a:spcBef>
                <a:spcPts val="275"/>
              </a:spcBef>
              <a:buFont typeface="Times New Roman"/>
              <a:buChar char="–"/>
              <a:tabLst>
                <a:tab pos="756285" algn="l"/>
                <a:tab pos="756920" algn="l"/>
              </a:tabLst>
            </a:pPr>
            <a:r>
              <a:rPr sz="2400" b="1" spc="-5" dirty="0">
                <a:latin typeface="Times New Roman"/>
                <a:cs typeface="Times New Roman"/>
              </a:rPr>
              <a:t>Machine</a:t>
            </a:r>
            <a:r>
              <a:rPr sz="2400" b="1" spc="-1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Vision</a:t>
            </a:r>
            <a:endParaRPr sz="2400" dirty="0">
              <a:latin typeface="Times New Roman"/>
              <a:cs typeface="Times New Roman"/>
            </a:endParaRPr>
          </a:p>
          <a:p>
            <a:pPr marL="1155065" marR="609600" lvl="2" indent="-228600">
              <a:lnSpc>
                <a:spcPts val="2160"/>
              </a:lnSpc>
              <a:spcBef>
                <a:spcPts val="525"/>
              </a:spcBef>
              <a:buChar char="•"/>
              <a:tabLst>
                <a:tab pos="1155065" algn="l"/>
                <a:tab pos="1155700" algn="l"/>
              </a:tabLst>
            </a:pPr>
            <a:r>
              <a:rPr sz="2000" spc="-5" dirty="0">
                <a:latin typeface="Times New Roman"/>
                <a:cs typeface="Times New Roman"/>
              </a:rPr>
              <a:t>Industrial, factory-floor systems </a:t>
            </a:r>
            <a:r>
              <a:rPr sz="2000" dirty="0">
                <a:latin typeface="Times New Roman"/>
                <a:cs typeface="Times New Roman"/>
              </a:rPr>
              <a:t>for </a:t>
            </a:r>
            <a:r>
              <a:rPr sz="2000" spc="-5" dirty="0">
                <a:latin typeface="Times New Roman"/>
                <a:cs typeface="Times New Roman"/>
              </a:rPr>
              <a:t>inspection, measurements, </a:t>
            </a:r>
            <a:r>
              <a:rPr sz="2000" dirty="0">
                <a:latin typeface="Times New Roman"/>
                <a:cs typeface="Times New Roman"/>
              </a:rPr>
              <a:t>part  </a:t>
            </a:r>
            <a:r>
              <a:rPr sz="2000" spc="-5" dirty="0">
                <a:latin typeface="Times New Roman"/>
                <a:cs typeface="Times New Roman"/>
              </a:rPr>
              <a:t>placement,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etc.</a:t>
            </a:r>
            <a:endParaRPr sz="2000" dirty="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52400" y="152400"/>
            <a:ext cx="8839200" cy="838200"/>
          </a:xfrm>
          <a:prstGeom prst="rect">
            <a:avLst/>
          </a:prstGeom>
          <a:solidFill>
            <a:srgbClr val="FF0000"/>
          </a:solidFill>
        </p:spPr>
        <p:txBody>
          <a:bodyPr vert="horz" wrap="square" lIns="0" tIns="64135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505"/>
              </a:spcBef>
            </a:pPr>
            <a:r>
              <a:rPr dirty="0"/>
              <a:t>Nomenclature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52400" y="152400"/>
            <a:ext cx="8839200" cy="838200"/>
          </a:xfrm>
          <a:prstGeom prst="rect">
            <a:avLst/>
          </a:prstGeom>
          <a:solidFill>
            <a:srgbClr val="FF0000"/>
          </a:solidFill>
        </p:spPr>
        <p:txBody>
          <a:bodyPr vert="horz" wrap="square" lIns="0" tIns="641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505"/>
              </a:spcBef>
            </a:pPr>
            <a:r>
              <a:rPr spc="-5" dirty="0"/>
              <a:t>Command </a:t>
            </a:r>
            <a:r>
              <a:rPr dirty="0"/>
              <a:t>&amp;</a:t>
            </a:r>
            <a:r>
              <a:rPr spc="-30" dirty="0"/>
              <a:t> </a:t>
            </a:r>
            <a:r>
              <a:rPr dirty="0"/>
              <a:t>Control</a:t>
            </a:r>
          </a:p>
        </p:txBody>
      </p:sp>
      <p:sp>
        <p:nvSpPr>
          <p:cNvPr id="4" name="object 4"/>
          <p:cNvSpPr/>
          <p:nvPr/>
        </p:nvSpPr>
        <p:spPr>
          <a:xfrm>
            <a:off x="5184647" y="2057400"/>
            <a:ext cx="3425952" cy="25069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12812" y="1360296"/>
            <a:ext cx="3845560" cy="3836035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L="250190" marR="193675" indent="-238125">
              <a:lnSpc>
                <a:spcPct val="80000"/>
              </a:lnSpc>
              <a:spcBef>
                <a:spcPts val="585"/>
              </a:spcBef>
            </a:pPr>
            <a:r>
              <a:rPr sz="1600" spc="1175" dirty="0">
                <a:latin typeface="Wingdings"/>
                <a:cs typeface="Wingdings"/>
              </a:rPr>
              <a:t></a:t>
            </a:r>
            <a:r>
              <a:rPr sz="1600" spc="195" dirty="0">
                <a:latin typeface="Times New Roman"/>
                <a:cs typeface="Times New Roman"/>
              </a:rPr>
              <a:t> </a:t>
            </a:r>
            <a:r>
              <a:rPr sz="2000" spc="-15" dirty="0">
                <a:latin typeface="Times New Roman"/>
                <a:cs typeface="Times New Roman"/>
              </a:rPr>
              <a:t>Integrate </a:t>
            </a:r>
            <a:r>
              <a:rPr sz="2000" spc="-10" dirty="0">
                <a:latin typeface="Times New Roman"/>
                <a:cs typeface="Times New Roman"/>
              </a:rPr>
              <a:t>hundreds </a:t>
            </a:r>
            <a:r>
              <a:rPr sz="2000" spc="-5" dirty="0">
                <a:latin typeface="Times New Roman"/>
                <a:cs typeface="Times New Roman"/>
              </a:rPr>
              <a:t>of </a:t>
            </a:r>
            <a:r>
              <a:rPr sz="2000" spc="-25" dirty="0">
                <a:latin typeface="Times New Roman"/>
                <a:cs typeface="Times New Roman"/>
              </a:rPr>
              <a:t>sensors </a:t>
            </a:r>
            <a:r>
              <a:rPr sz="2000" spc="-250" dirty="0">
                <a:latin typeface="Times New Roman"/>
                <a:cs typeface="Times New Roman"/>
              </a:rPr>
              <a:t>in  </a:t>
            </a:r>
            <a:r>
              <a:rPr sz="2000" spc="-75" dirty="0">
                <a:latin typeface="Times New Roman"/>
                <a:cs typeface="Times New Roman"/>
              </a:rPr>
              <a:t>a </a:t>
            </a:r>
            <a:r>
              <a:rPr sz="2000" spc="-40" dirty="0">
                <a:latin typeface="Times New Roman"/>
                <a:cs typeface="Times New Roman"/>
              </a:rPr>
              <a:t>unified</a:t>
            </a:r>
            <a:r>
              <a:rPr sz="2000" spc="30" dirty="0">
                <a:latin typeface="Times New Roman"/>
                <a:cs typeface="Times New Roman"/>
              </a:rPr>
              <a:t> </a:t>
            </a:r>
            <a:r>
              <a:rPr sz="2000" spc="-85" dirty="0">
                <a:latin typeface="Times New Roman"/>
                <a:cs typeface="Times New Roman"/>
              </a:rPr>
              <a:t>view</a:t>
            </a:r>
            <a:endParaRPr sz="2000">
              <a:latin typeface="Times New Roman"/>
              <a:cs typeface="Times New Roman"/>
            </a:endParaRPr>
          </a:p>
          <a:p>
            <a:pPr marL="250190" marR="5080" indent="-238125">
              <a:lnSpc>
                <a:spcPct val="80000"/>
              </a:lnSpc>
              <a:spcBef>
                <a:spcPts val="1200"/>
              </a:spcBef>
            </a:pPr>
            <a:r>
              <a:rPr sz="1600" spc="1175" dirty="0">
                <a:latin typeface="Wingdings"/>
                <a:cs typeface="Wingdings"/>
              </a:rPr>
              <a:t></a:t>
            </a:r>
            <a:r>
              <a:rPr sz="1600" spc="725" dirty="0">
                <a:latin typeface="Times New Roman"/>
                <a:cs typeface="Times New Roman"/>
              </a:rPr>
              <a:t> </a:t>
            </a:r>
            <a:r>
              <a:rPr sz="2000" spc="-70" dirty="0">
                <a:latin typeface="Times New Roman"/>
                <a:cs typeface="Times New Roman"/>
              </a:rPr>
              <a:t>Move seamlessly </a:t>
            </a:r>
            <a:r>
              <a:rPr sz="2000" spc="-40" dirty="0">
                <a:latin typeface="Times New Roman"/>
                <a:cs typeface="Times New Roman"/>
              </a:rPr>
              <a:t>in </a:t>
            </a:r>
            <a:r>
              <a:rPr sz="2000" spc="-45" dirty="0">
                <a:latin typeface="Times New Roman"/>
                <a:cs typeface="Times New Roman"/>
              </a:rPr>
              <a:t>space </a:t>
            </a:r>
            <a:r>
              <a:rPr sz="2000" spc="-40" dirty="0">
                <a:latin typeface="Times New Roman"/>
                <a:cs typeface="Times New Roman"/>
              </a:rPr>
              <a:t>- </a:t>
            </a:r>
            <a:r>
              <a:rPr sz="2000" spc="-95" dirty="0">
                <a:latin typeface="Times New Roman"/>
                <a:cs typeface="Times New Roman"/>
              </a:rPr>
              <a:t>god’s </a:t>
            </a:r>
            <a:r>
              <a:rPr sz="2000" spc="-670" dirty="0">
                <a:latin typeface="Times New Roman"/>
                <a:cs typeface="Times New Roman"/>
              </a:rPr>
              <a:t>eye </a:t>
            </a:r>
            <a:r>
              <a:rPr sz="2000" spc="-490" dirty="0">
                <a:latin typeface="Times New Roman"/>
                <a:cs typeface="Times New Roman"/>
              </a:rPr>
              <a:t> </a:t>
            </a:r>
            <a:r>
              <a:rPr sz="2000" spc="-85" dirty="0">
                <a:latin typeface="Times New Roman"/>
                <a:cs typeface="Times New Roman"/>
              </a:rPr>
              <a:t>view </a:t>
            </a:r>
            <a:r>
              <a:rPr sz="2000" spc="25" dirty="0">
                <a:latin typeface="Times New Roman"/>
                <a:cs typeface="Times New Roman"/>
              </a:rPr>
              <a:t>to </a:t>
            </a:r>
            <a:r>
              <a:rPr sz="2000" dirty="0">
                <a:latin typeface="Times New Roman"/>
                <a:cs typeface="Times New Roman"/>
              </a:rPr>
              <a:t>up</a:t>
            </a:r>
            <a:r>
              <a:rPr sz="2000" spc="45" dirty="0">
                <a:latin typeface="Times New Roman"/>
                <a:cs typeface="Times New Roman"/>
              </a:rPr>
              <a:t> </a:t>
            </a:r>
            <a:r>
              <a:rPr sz="2000" spc="-50" dirty="0">
                <a:latin typeface="Times New Roman"/>
                <a:cs typeface="Times New Roman"/>
              </a:rPr>
              <a:t>close</a:t>
            </a:r>
            <a:endParaRPr sz="2000">
              <a:latin typeface="Times New Roman"/>
              <a:cs typeface="Times New Roman"/>
            </a:endParaRPr>
          </a:p>
          <a:p>
            <a:pPr marL="250190" marR="1059815" indent="-238125">
              <a:lnSpc>
                <a:spcPct val="80000"/>
              </a:lnSpc>
              <a:spcBef>
                <a:spcPts val="1200"/>
              </a:spcBef>
            </a:pPr>
            <a:r>
              <a:rPr sz="1600" spc="1175" dirty="0">
                <a:latin typeface="Wingdings"/>
                <a:cs typeface="Wingdings"/>
              </a:rPr>
              <a:t></a:t>
            </a:r>
            <a:r>
              <a:rPr sz="1600" spc="540" dirty="0">
                <a:latin typeface="Times New Roman"/>
                <a:cs typeface="Times New Roman"/>
              </a:rPr>
              <a:t> </a:t>
            </a:r>
            <a:r>
              <a:rPr sz="2000" spc="-70" dirty="0">
                <a:latin typeface="Times New Roman"/>
                <a:cs typeface="Times New Roman"/>
              </a:rPr>
              <a:t>Move seamlessly </a:t>
            </a:r>
            <a:r>
              <a:rPr sz="2000" spc="-40" dirty="0">
                <a:latin typeface="Times New Roman"/>
                <a:cs typeface="Times New Roman"/>
              </a:rPr>
              <a:t>in </a:t>
            </a:r>
            <a:r>
              <a:rPr sz="2000" spc="-195" dirty="0">
                <a:latin typeface="Times New Roman"/>
                <a:cs typeface="Times New Roman"/>
              </a:rPr>
              <a:t>time  </a:t>
            </a:r>
            <a:r>
              <a:rPr sz="2000" spc="-40" dirty="0">
                <a:latin typeface="Times New Roman"/>
                <a:cs typeface="Times New Roman"/>
              </a:rPr>
              <a:t>- </a:t>
            </a:r>
            <a:r>
              <a:rPr sz="2000" spc="-65" dirty="0">
                <a:latin typeface="Times New Roman"/>
                <a:cs typeface="Times New Roman"/>
              </a:rPr>
              <a:t>replay </a:t>
            </a:r>
            <a:r>
              <a:rPr sz="2000" spc="-20" dirty="0">
                <a:latin typeface="Times New Roman"/>
                <a:cs typeface="Times New Roman"/>
              </a:rPr>
              <a:t>and</a:t>
            </a:r>
            <a:r>
              <a:rPr sz="2000" spc="50" dirty="0">
                <a:latin typeface="Times New Roman"/>
                <a:cs typeface="Times New Roman"/>
              </a:rPr>
              <a:t> </a:t>
            </a:r>
            <a:r>
              <a:rPr sz="2000" spc="-35" dirty="0">
                <a:latin typeface="Times New Roman"/>
                <a:cs typeface="Times New Roman"/>
              </a:rPr>
              <a:t>rehearse</a:t>
            </a: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720"/>
              </a:spcBef>
            </a:pPr>
            <a:r>
              <a:rPr sz="1600" spc="1175" dirty="0">
                <a:latin typeface="Wingdings"/>
                <a:cs typeface="Wingdings"/>
              </a:rPr>
              <a:t></a:t>
            </a:r>
            <a:r>
              <a:rPr sz="1600" spc="535" dirty="0">
                <a:latin typeface="Times New Roman"/>
                <a:cs typeface="Times New Roman"/>
              </a:rPr>
              <a:t> </a:t>
            </a:r>
            <a:r>
              <a:rPr sz="2000" spc="-40" dirty="0">
                <a:latin typeface="Times New Roman"/>
                <a:cs typeface="Times New Roman"/>
              </a:rPr>
              <a:t>Alert </a:t>
            </a:r>
            <a:r>
              <a:rPr sz="2000" spc="-10" dirty="0">
                <a:latin typeface="Times New Roman"/>
                <a:cs typeface="Times New Roman"/>
              </a:rPr>
              <a:t>operators </a:t>
            </a:r>
            <a:r>
              <a:rPr sz="2000" spc="25" dirty="0">
                <a:latin typeface="Times New Roman"/>
                <a:cs typeface="Times New Roman"/>
              </a:rPr>
              <a:t>to </a:t>
            </a:r>
            <a:r>
              <a:rPr sz="2000" spc="-105" dirty="0">
                <a:latin typeface="Times New Roman"/>
                <a:cs typeface="Times New Roman"/>
              </a:rPr>
              <a:t>key </a:t>
            </a:r>
            <a:r>
              <a:rPr sz="2000" spc="-35" dirty="0">
                <a:latin typeface="Times New Roman"/>
                <a:cs typeface="Times New Roman"/>
              </a:rPr>
              <a:t>events</a:t>
            </a: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720"/>
              </a:spcBef>
            </a:pPr>
            <a:r>
              <a:rPr sz="1600" spc="1175" dirty="0">
                <a:latin typeface="Wingdings"/>
                <a:cs typeface="Wingdings"/>
              </a:rPr>
              <a:t></a:t>
            </a:r>
            <a:r>
              <a:rPr sz="1600" spc="375" dirty="0">
                <a:latin typeface="Times New Roman"/>
                <a:cs typeface="Times New Roman"/>
              </a:rPr>
              <a:t> </a:t>
            </a:r>
            <a:r>
              <a:rPr sz="2000" spc="65" dirty="0">
                <a:latin typeface="Times New Roman"/>
                <a:cs typeface="Times New Roman"/>
              </a:rPr>
              <a:t>ID </a:t>
            </a:r>
            <a:r>
              <a:rPr sz="2000" spc="-55" dirty="0">
                <a:latin typeface="Times New Roman"/>
                <a:cs typeface="Times New Roman"/>
              </a:rPr>
              <a:t>individuals</a:t>
            </a: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720"/>
              </a:spcBef>
            </a:pPr>
            <a:r>
              <a:rPr sz="1600" spc="1175" dirty="0">
                <a:latin typeface="Wingdings"/>
                <a:cs typeface="Wingdings"/>
              </a:rPr>
              <a:t></a:t>
            </a:r>
            <a:r>
              <a:rPr sz="1600" spc="480" dirty="0">
                <a:latin typeface="Times New Roman"/>
                <a:cs typeface="Times New Roman"/>
              </a:rPr>
              <a:t> </a:t>
            </a:r>
            <a:r>
              <a:rPr sz="2000" spc="-60" dirty="0">
                <a:latin typeface="Times New Roman"/>
                <a:cs typeface="Times New Roman"/>
              </a:rPr>
              <a:t>Track </a:t>
            </a:r>
            <a:r>
              <a:rPr sz="2000" spc="-20" dirty="0">
                <a:latin typeface="Times New Roman"/>
                <a:cs typeface="Times New Roman"/>
              </a:rPr>
              <a:t>and </a:t>
            </a:r>
            <a:r>
              <a:rPr sz="2000" spc="-75" dirty="0">
                <a:latin typeface="Times New Roman"/>
                <a:cs typeface="Times New Roman"/>
              </a:rPr>
              <a:t>overlay</a:t>
            </a: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720"/>
              </a:spcBef>
            </a:pPr>
            <a:r>
              <a:rPr sz="1600" spc="1175" dirty="0">
                <a:latin typeface="Wingdings"/>
                <a:cs typeface="Wingdings"/>
              </a:rPr>
              <a:t></a:t>
            </a:r>
            <a:r>
              <a:rPr sz="1600" spc="475" dirty="0">
                <a:latin typeface="Times New Roman"/>
                <a:cs typeface="Times New Roman"/>
              </a:rPr>
              <a:t> </a:t>
            </a:r>
            <a:r>
              <a:rPr sz="2000" spc="-40" dirty="0">
                <a:latin typeface="Times New Roman"/>
                <a:cs typeface="Times New Roman"/>
              </a:rPr>
              <a:t>Record, </a:t>
            </a:r>
            <a:r>
              <a:rPr sz="2000" spc="-25" dirty="0">
                <a:latin typeface="Times New Roman"/>
                <a:cs typeface="Times New Roman"/>
              </a:rPr>
              <a:t>compress </a:t>
            </a:r>
            <a:r>
              <a:rPr sz="2000" spc="-20" dirty="0">
                <a:latin typeface="Times New Roman"/>
                <a:cs typeface="Times New Roman"/>
              </a:rPr>
              <a:t>and </a:t>
            </a:r>
            <a:r>
              <a:rPr sz="2000" spc="-15" dirty="0">
                <a:latin typeface="Times New Roman"/>
                <a:cs typeface="Times New Roman"/>
              </a:rPr>
              <a:t>store</a:t>
            </a: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720"/>
              </a:spcBef>
            </a:pPr>
            <a:r>
              <a:rPr sz="1600" spc="1175" dirty="0">
                <a:latin typeface="Wingdings"/>
                <a:cs typeface="Wingdings"/>
              </a:rPr>
              <a:t></a:t>
            </a:r>
            <a:r>
              <a:rPr sz="1600" spc="530" dirty="0">
                <a:latin typeface="Times New Roman"/>
                <a:cs typeface="Times New Roman"/>
              </a:rPr>
              <a:t> </a:t>
            </a:r>
            <a:r>
              <a:rPr sz="2000" spc="-65" dirty="0">
                <a:latin typeface="Times New Roman"/>
                <a:cs typeface="Times New Roman"/>
              </a:rPr>
              <a:t>Archive </a:t>
            </a:r>
            <a:r>
              <a:rPr sz="2000" spc="-20" dirty="0">
                <a:latin typeface="Times New Roman"/>
                <a:cs typeface="Times New Roman"/>
              </a:rPr>
              <a:t>and </a:t>
            </a:r>
            <a:r>
              <a:rPr sz="2000" spc="-30" dirty="0">
                <a:latin typeface="Times New Roman"/>
                <a:cs typeface="Times New Roman"/>
              </a:rPr>
              <a:t>data </a:t>
            </a:r>
            <a:r>
              <a:rPr sz="2000" spc="-40" dirty="0">
                <a:latin typeface="Times New Roman"/>
                <a:cs typeface="Times New Roman"/>
              </a:rPr>
              <a:t>mine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52400" y="152400"/>
            <a:ext cx="8839200" cy="838200"/>
          </a:xfrm>
          <a:prstGeom prst="rect">
            <a:avLst/>
          </a:prstGeom>
          <a:solidFill>
            <a:srgbClr val="FF0000"/>
          </a:solidFill>
        </p:spPr>
        <p:txBody>
          <a:bodyPr vert="horz" wrap="square" lIns="0" tIns="245745" rIns="0" bIns="0" rtlCol="0">
            <a:spAutoFit/>
          </a:bodyPr>
          <a:lstStyle/>
          <a:p>
            <a:pPr marL="981710">
              <a:lnSpc>
                <a:spcPct val="100000"/>
              </a:lnSpc>
              <a:spcBef>
                <a:spcPts val="1935"/>
              </a:spcBef>
            </a:pPr>
            <a:r>
              <a:rPr sz="2000" b="1" spc="65" dirty="0">
                <a:latin typeface="Times New Roman"/>
                <a:cs typeface="Times New Roman"/>
              </a:rPr>
              <a:t>Next </a:t>
            </a:r>
            <a:r>
              <a:rPr sz="2000" b="1" spc="-30" dirty="0">
                <a:latin typeface="Times New Roman"/>
                <a:cs typeface="Times New Roman"/>
              </a:rPr>
              <a:t>Generation </a:t>
            </a:r>
            <a:r>
              <a:rPr sz="2000" b="1" spc="-40" dirty="0">
                <a:latin typeface="Times New Roman"/>
                <a:cs typeface="Times New Roman"/>
              </a:rPr>
              <a:t>Browser </a:t>
            </a:r>
            <a:r>
              <a:rPr sz="2000" b="1" spc="-20" dirty="0">
                <a:latin typeface="Times New Roman"/>
                <a:cs typeface="Times New Roman"/>
              </a:rPr>
              <a:t>“Fly-Through” with </a:t>
            </a:r>
            <a:r>
              <a:rPr sz="2000" b="1" spc="5" dirty="0">
                <a:latin typeface="Times New Roman"/>
                <a:cs typeface="Times New Roman"/>
              </a:rPr>
              <a:t>Real-Time</a:t>
            </a:r>
            <a:r>
              <a:rPr sz="2000" b="1" spc="-60" dirty="0">
                <a:latin typeface="Times New Roman"/>
                <a:cs typeface="Times New Roman"/>
              </a:rPr>
              <a:t> </a:t>
            </a:r>
            <a:r>
              <a:rPr sz="2000" b="1" spc="-10" dirty="0">
                <a:latin typeface="Times New Roman"/>
                <a:cs typeface="Times New Roman"/>
              </a:rPr>
              <a:t>Video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27334" y="5896419"/>
            <a:ext cx="69843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35" dirty="0">
                <a:latin typeface="Times New Roman"/>
                <a:cs typeface="Times New Roman"/>
              </a:rPr>
              <a:t>Project </a:t>
            </a:r>
            <a:r>
              <a:rPr sz="1800" b="1" spc="-5" dirty="0">
                <a:latin typeface="Times New Roman"/>
                <a:cs typeface="Times New Roman"/>
              </a:rPr>
              <a:t>video </a:t>
            </a:r>
            <a:r>
              <a:rPr sz="1800" b="1" spc="10" dirty="0">
                <a:latin typeface="Times New Roman"/>
                <a:cs typeface="Times New Roman"/>
              </a:rPr>
              <a:t>on </a:t>
            </a:r>
            <a:r>
              <a:rPr sz="1800" b="1" spc="-40" dirty="0">
                <a:latin typeface="Times New Roman"/>
                <a:cs typeface="Times New Roman"/>
              </a:rPr>
              <a:t>a </a:t>
            </a:r>
            <a:r>
              <a:rPr sz="1800" b="1" spc="-10" dirty="0">
                <a:latin typeface="Times New Roman"/>
                <a:cs typeface="Times New Roman"/>
              </a:rPr>
              <a:t>graphics </a:t>
            </a:r>
            <a:r>
              <a:rPr sz="1800" b="1" spc="10" dirty="0">
                <a:latin typeface="Times New Roman"/>
                <a:cs typeface="Times New Roman"/>
              </a:rPr>
              <a:t>model </a:t>
            </a:r>
            <a:r>
              <a:rPr sz="1800" b="1" dirty="0">
                <a:latin typeface="Times New Roman"/>
                <a:cs typeface="Times New Roman"/>
              </a:rPr>
              <a:t>– </a:t>
            </a:r>
            <a:r>
              <a:rPr sz="1800" b="1" spc="-20" dirty="0">
                <a:latin typeface="Times New Roman"/>
                <a:cs typeface="Times New Roman"/>
              </a:rPr>
              <a:t>with </a:t>
            </a:r>
            <a:r>
              <a:rPr sz="1800" b="1" spc="-30" dirty="0">
                <a:latin typeface="Times New Roman"/>
                <a:cs typeface="Times New Roman"/>
              </a:rPr>
              <a:t>ability </a:t>
            </a:r>
            <a:r>
              <a:rPr sz="1800" b="1" dirty="0">
                <a:latin typeface="Times New Roman"/>
                <a:cs typeface="Times New Roman"/>
              </a:rPr>
              <a:t>to </a:t>
            </a:r>
            <a:r>
              <a:rPr sz="1800" b="1" spc="-50" dirty="0">
                <a:latin typeface="Times New Roman"/>
                <a:cs typeface="Times New Roman"/>
              </a:rPr>
              <a:t>render </a:t>
            </a:r>
            <a:r>
              <a:rPr sz="1800" b="1" spc="-45" dirty="0">
                <a:latin typeface="Times New Roman"/>
                <a:cs typeface="Times New Roman"/>
              </a:rPr>
              <a:t>from </a:t>
            </a:r>
            <a:r>
              <a:rPr sz="1800" b="1" spc="-50" dirty="0">
                <a:latin typeface="Times New Roman"/>
                <a:cs typeface="Times New Roman"/>
              </a:rPr>
              <a:t>any</a:t>
            </a:r>
            <a:r>
              <a:rPr sz="1800" b="1" spc="40" dirty="0">
                <a:latin typeface="Times New Roman"/>
                <a:cs typeface="Times New Roman"/>
              </a:rPr>
              <a:t> </a:t>
            </a:r>
            <a:r>
              <a:rPr sz="1800" b="1" spc="-15" dirty="0">
                <a:latin typeface="Times New Roman"/>
                <a:cs typeface="Times New Roman"/>
              </a:rPr>
              <a:t>view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524000" y="1219200"/>
            <a:ext cx="6172200" cy="4114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52400" y="152400"/>
            <a:ext cx="8839200" cy="838200"/>
          </a:xfrm>
          <a:prstGeom prst="rect">
            <a:avLst/>
          </a:prstGeom>
          <a:solidFill>
            <a:srgbClr val="FF0000"/>
          </a:solidFill>
        </p:spPr>
        <p:txBody>
          <a:bodyPr vert="horz" wrap="square" lIns="0" tIns="641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505"/>
              </a:spcBef>
            </a:pPr>
            <a:r>
              <a:rPr sz="4400" dirty="0">
                <a:solidFill>
                  <a:srgbClr val="FFFFFF"/>
                </a:solidFill>
                <a:latin typeface="Times New Roman"/>
                <a:cs typeface="Times New Roman"/>
              </a:rPr>
              <a:t>3D Tracking and</a:t>
            </a:r>
            <a:r>
              <a:rPr sz="4400" spc="-8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4400" dirty="0">
                <a:solidFill>
                  <a:srgbClr val="FFFFFF"/>
                </a:solidFill>
                <a:latin typeface="Times New Roman"/>
                <a:cs typeface="Times New Roman"/>
              </a:rPr>
              <a:t>Registration</a:t>
            </a:r>
            <a:endParaRPr sz="44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524000" y="1066800"/>
            <a:ext cx="2590800" cy="19431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876800" y="1066800"/>
            <a:ext cx="2641092" cy="1981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133600" y="3352800"/>
            <a:ext cx="4267200" cy="28453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685800" y="76200"/>
            <a:ext cx="8229600" cy="838200"/>
          </a:xfrm>
          <a:custGeom>
            <a:avLst/>
            <a:gdLst/>
            <a:ahLst/>
            <a:cxnLst/>
            <a:rect l="l" t="t" r="r" b="b"/>
            <a:pathLst>
              <a:path w="8229600" h="838200">
                <a:moveTo>
                  <a:pt x="8229600" y="0"/>
                </a:moveTo>
                <a:lnTo>
                  <a:pt x="0" y="0"/>
                </a:lnTo>
                <a:lnTo>
                  <a:pt x="0" y="838200"/>
                </a:lnTo>
                <a:lnTo>
                  <a:pt x="8229600" y="838200"/>
                </a:lnTo>
                <a:lnTo>
                  <a:pt x="822960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92250" y="193040"/>
            <a:ext cx="761619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/>
              <a:t>Can computers match human</a:t>
            </a:r>
            <a:r>
              <a:rPr sz="3600" spc="35" dirty="0"/>
              <a:t> </a:t>
            </a:r>
            <a:r>
              <a:rPr sz="3600" spc="-5" dirty="0"/>
              <a:t>perception?</a:t>
            </a:r>
            <a:endParaRPr sz="3600"/>
          </a:p>
        </p:txBody>
      </p:sp>
      <p:sp>
        <p:nvSpPr>
          <p:cNvPr id="5" name="object 5"/>
          <p:cNvSpPr txBox="1"/>
          <p:nvPr/>
        </p:nvSpPr>
        <p:spPr>
          <a:xfrm>
            <a:off x="1145539" y="4886059"/>
            <a:ext cx="7451725" cy="1303655"/>
          </a:xfrm>
          <a:prstGeom prst="rect">
            <a:avLst/>
          </a:prstGeom>
        </p:spPr>
        <p:txBody>
          <a:bodyPr vert="horz" wrap="square" lIns="0" tIns="5715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450"/>
              </a:spcBef>
              <a:buChar char="•"/>
              <a:tabLst>
                <a:tab pos="354965" algn="l"/>
                <a:tab pos="355600" algn="l"/>
              </a:tabLst>
            </a:pPr>
            <a:r>
              <a:rPr sz="2800" spc="-5" dirty="0">
                <a:latin typeface="Times New Roman"/>
                <a:cs typeface="Times New Roman"/>
              </a:rPr>
              <a:t>Not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yet</a:t>
            </a:r>
            <a:endParaRPr sz="2800">
              <a:latin typeface="Times New Roman"/>
              <a:cs typeface="Times New Roman"/>
            </a:endParaRPr>
          </a:p>
          <a:p>
            <a:pPr marL="756285" lvl="1" indent="-287020">
              <a:lnSpc>
                <a:spcPct val="100000"/>
              </a:lnSpc>
              <a:spcBef>
                <a:spcPts val="305"/>
              </a:spcBef>
              <a:buChar char="–"/>
              <a:tabLst>
                <a:tab pos="756285" algn="l"/>
                <a:tab pos="756920" algn="l"/>
              </a:tabLst>
            </a:pPr>
            <a:r>
              <a:rPr sz="2400" spc="-5" dirty="0">
                <a:latin typeface="Times New Roman"/>
                <a:cs typeface="Times New Roman"/>
              </a:rPr>
              <a:t>computer </a:t>
            </a:r>
            <a:r>
              <a:rPr sz="2400" dirty="0">
                <a:latin typeface="Times New Roman"/>
                <a:cs typeface="Times New Roman"/>
              </a:rPr>
              <a:t>vision is still no </a:t>
            </a:r>
            <a:r>
              <a:rPr sz="2400" spc="-5" dirty="0">
                <a:latin typeface="Times New Roman"/>
                <a:cs typeface="Times New Roman"/>
              </a:rPr>
              <a:t>match for human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perception</a:t>
            </a:r>
            <a:endParaRPr sz="2400">
              <a:latin typeface="Times New Roman"/>
              <a:cs typeface="Times New Roman"/>
            </a:endParaRPr>
          </a:p>
          <a:p>
            <a:pPr marL="756285" lvl="1" indent="-287655">
              <a:lnSpc>
                <a:spcPct val="100000"/>
              </a:lnSpc>
              <a:spcBef>
                <a:spcPts val="285"/>
              </a:spcBef>
              <a:buChar char="–"/>
              <a:tabLst>
                <a:tab pos="756285" algn="l"/>
                <a:tab pos="756920" algn="l"/>
              </a:tabLst>
            </a:pPr>
            <a:r>
              <a:rPr sz="2400" dirty="0">
                <a:latin typeface="Times New Roman"/>
                <a:cs typeface="Times New Roman"/>
              </a:rPr>
              <a:t>but catching up, </a:t>
            </a:r>
            <a:r>
              <a:rPr sz="2400" spc="-5" dirty="0">
                <a:latin typeface="Times New Roman"/>
                <a:cs typeface="Times New Roman"/>
              </a:rPr>
              <a:t>particularly </a:t>
            </a:r>
            <a:r>
              <a:rPr sz="2400" dirty="0">
                <a:latin typeface="Times New Roman"/>
                <a:cs typeface="Times New Roman"/>
              </a:rPr>
              <a:t>in certain</a:t>
            </a:r>
            <a:r>
              <a:rPr sz="2400" spc="-14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areas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743200" y="990600"/>
            <a:ext cx="2987040" cy="40035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30936" y="4053840"/>
            <a:ext cx="3048000" cy="22326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52400" y="152400"/>
            <a:ext cx="8839200" cy="838200"/>
          </a:xfrm>
          <a:prstGeom prst="rect">
            <a:avLst/>
          </a:prstGeom>
          <a:solidFill>
            <a:srgbClr val="FF0000"/>
          </a:solidFill>
        </p:spPr>
        <p:txBody>
          <a:bodyPr vert="horz" wrap="square" lIns="0" tIns="641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505"/>
              </a:spcBef>
            </a:pPr>
            <a:r>
              <a:rPr dirty="0"/>
              <a:t>Autonomous</a:t>
            </a:r>
            <a:r>
              <a:rPr spc="-45" dirty="0"/>
              <a:t> </a:t>
            </a:r>
            <a:r>
              <a:rPr dirty="0"/>
              <a:t>Vehicles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688340" y="1390903"/>
            <a:ext cx="450405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5"/>
              </a:spcBef>
              <a:buChar char="•"/>
              <a:tabLst>
                <a:tab pos="354965" algn="l"/>
                <a:tab pos="355600" algn="l"/>
              </a:tabLst>
            </a:pPr>
            <a:r>
              <a:rPr sz="3200" dirty="0">
                <a:latin typeface="Times New Roman"/>
                <a:cs typeface="Times New Roman"/>
              </a:rPr>
              <a:t>Land, Underwater,</a:t>
            </a:r>
            <a:r>
              <a:rPr sz="3200" spc="-9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Space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52400" y="2057400"/>
            <a:ext cx="2514600" cy="1828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977895" y="2095500"/>
            <a:ext cx="2855976" cy="189585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003035" y="2095500"/>
            <a:ext cx="2912364" cy="182118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495800" y="4084320"/>
            <a:ext cx="4283963" cy="212598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2400" y="152400"/>
            <a:ext cx="8839200" cy="838200"/>
          </a:xfrm>
          <a:prstGeom prst="rect">
            <a:avLst/>
          </a:prstGeom>
          <a:solidFill>
            <a:srgbClr val="FF0000"/>
          </a:solidFill>
        </p:spPr>
        <p:txBody>
          <a:bodyPr vert="horz" wrap="square" lIns="0" tIns="641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505"/>
              </a:spcBef>
            </a:pPr>
            <a:r>
              <a:rPr spc="-5" dirty="0"/>
              <a:t>Autonomous</a:t>
            </a:r>
            <a:r>
              <a:rPr spc="-45" dirty="0"/>
              <a:t> </a:t>
            </a:r>
            <a:r>
              <a:rPr dirty="0"/>
              <a:t>Navigation</a:t>
            </a:r>
          </a:p>
        </p:txBody>
      </p:sp>
      <p:sp>
        <p:nvSpPr>
          <p:cNvPr id="3" name="object 3"/>
          <p:cNvSpPr/>
          <p:nvPr/>
        </p:nvSpPr>
        <p:spPr>
          <a:xfrm>
            <a:off x="914400" y="1328927"/>
            <a:ext cx="7315200" cy="4114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983316" y="5567911"/>
            <a:ext cx="14351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5" dirty="0">
                <a:latin typeface="Times New Roman"/>
                <a:cs typeface="Times New Roman"/>
              </a:rPr>
              <a:t>Auto</a:t>
            </a:r>
            <a:r>
              <a:rPr sz="3600" b="1" spc="-85" dirty="0">
                <a:latin typeface="Times New Roman"/>
                <a:cs typeface="Times New Roman"/>
              </a:rPr>
              <a:t> </a:t>
            </a:r>
            <a:r>
              <a:rPr sz="3600" b="1" spc="-5" dirty="0">
                <a:latin typeface="Times New Roman"/>
                <a:cs typeface="Times New Roman"/>
              </a:rPr>
              <a:t>X</a:t>
            </a:r>
            <a:endParaRPr sz="3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52400" y="152400"/>
            <a:ext cx="8839200" cy="838200"/>
          </a:xfrm>
          <a:prstGeom prst="rect">
            <a:avLst/>
          </a:prstGeom>
          <a:solidFill>
            <a:srgbClr val="FF0000"/>
          </a:solidFill>
        </p:spPr>
        <p:txBody>
          <a:bodyPr vert="horz" wrap="square" lIns="0" tIns="129539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19"/>
              </a:spcBef>
            </a:pPr>
            <a:r>
              <a:rPr sz="3600" spc="-5" dirty="0"/>
              <a:t>Conclusion</a:t>
            </a:r>
            <a:endParaRPr sz="3600"/>
          </a:p>
        </p:txBody>
      </p:sp>
      <p:sp>
        <p:nvSpPr>
          <p:cNvPr id="4" name="object 4"/>
          <p:cNvSpPr txBox="1"/>
          <p:nvPr/>
        </p:nvSpPr>
        <p:spPr>
          <a:xfrm>
            <a:off x="487206" y="1490992"/>
            <a:ext cx="7970994" cy="278345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marR="820419" indent="-342900" algn="just">
              <a:lnSpc>
                <a:spcPct val="100000"/>
              </a:lnSpc>
              <a:spcBef>
                <a:spcPts val="105"/>
              </a:spcBef>
              <a:buChar char="•"/>
              <a:tabLst>
                <a:tab pos="355600" algn="l"/>
                <a:tab pos="356235" algn="l"/>
              </a:tabLst>
            </a:pPr>
            <a:r>
              <a:rPr sz="3200" dirty="0" smtClean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Vision </a:t>
            </a:r>
            <a:r>
              <a:rPr lang="en-US" sz="3200" dirty="0" smtClean="0">
                <a:latin typeface="Times New Roman"/>
                <a:cs typeface="Times New Roman"/>
              </a:rPr>
              <a:t>Based Automation </a:t>
            </a:r>
            <a:r>
              <a:rPr sz="3200" spc="-5" dirty="0" smtClean="0">
                <a:latin typeface="Times New Roman"/>
                <a:cs typeface="Times New Roman"/>
              </a:rPr>
              <a:t>is </a:t>
            </a:r>
            <a:r>
              <a:rPr sz="3200" dirty="0">
                <a:latin typeface="Times New Roman"/>
                <a:cs typeface="Times New Roman"/>
              </a:rPr>
              <a:t>an </a:t>
            </a:r>
            <a:r>
              <a:rPr sz="3200" dirty="0" smtClean="0">
                <a:latin typeface="Times New Roman"/>
                <a:cs typeface="Times New Roman"/>
              </a:rPr>
              <a:t>exciting</a:t>
            </a:r>
            <a:r>
              <a:rPr sz="3200" spc="-114" dirty="0" smtClean="0">
                <a:latin typeface="Times New Roman"/>
                <a:cs typeface="Times New Roman"/>
              </a:rPr>
              <a:t> </a:t>
            </a:r>
            <a:r>
              <a:rPr sz="3200" spc="5" dirty="0">
                <a:latin typeface="Times New Roman"/>
                <a:cs typeface="Times New Roman"/>
              </a:rPr>
              <a:t>and  </a:t>
            </a:r>
            <a:r>
              <a:rPr sz="3200" dirty="0">
                <a:latin typeface="Times New Roman"/>
                <a:cs typeface="Times New Roman"/>
              </a:rPr>
              <a:t>challenging</a:t>
            </a:r>
            <a:r>
              <a:rPr sz="3200" spc="-4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field</a:t>
            </a:r>
          </a:p>
          <a:p>
            <a:pPr marL="355600" indent="-343535" algn="just">
              <a:lnSpc>
                <a:spcPct val="100000"/>
              </a:lnSpc>
              <a:spcBef>
                <a:spcPts val="765"/>
              </a:spcBef>
              <a:buChar char="•"/>
              <a:tabLst>
                <a:tab pos="355600" algn="l"/>
                <a:tab pos="356235" algn="l"/>
              </a:tabLst>
            </a:pPr>
            <a:r>
              <a:rPr sz="3200" dirty="0">
                <a:latin typeface="Times New Roman"/>
                <a:cs typeface="Times New Roman"/>
              </a:rPr>
              <a:t>Applied </a:t>
            </a:r>
            <a:r>
              <a:rPr sz="3200" spc="-5" dirty="0">
                <a:latin typeface="Times New Roman"/>
                <a:cs typeface="Times New Roman"/>
              </a:rPr>
              <a:t>in </a:t>
            </a:r>
            <a:r>
              <a:rPr sz="3200" dirty="0">
                <a:latin typeface="Times New Roman"/>
                <a:cs typeface="Times New Roman"/>
              </a:rPr>
              <a:t>many real world</a:t>
            </a:r>
            <a:r>
              <a:rPr sz="3200" spc="-8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solutions</a:t>
            </a:r>
          </a:p>
          <a:p>
            <a:pPr marL="355600" indent="-343535" algn="just">
              <a:lnSpc>
                <a:spcPct val="100000"/>
              </a:lnSpc>
              <a:spcBef>
                <a:spcPts val="765"/>
              </a:spcBef>
              <a:buChar char="•"/>
              <a:tabLst>
                <a:tab pos="355600" algn="l"/>
                <a:tab pos="356235" algn="l"/>
              </a:tabLst>
            </a:pPr>
            <a:r>
              <a:rPr sz="3200" dirty="0">
                <a:latin typeface="Times New Roman"/>
                <a:cs typeface="Times New Roman"/>
              </a:rPr>
              <a:t>Tremendous progress </a:t>
            </a:r>
            <a:r>
              <a:rPr sz="3200" spc="-5" dirty="0">
                <a:latin typeface="Times New Roman"/>
                <a:cs typeface="Times New Roman"/>
              </a:rPr>
              <a:t>in </a:t>
            </a:r>
            <a:r>
              <a:rPr sz="3200" dirty="0">
                <a:latin typeface="Times New Roman"/>
                <a:cs typeface="Times New Roman"/>
              </a:rPr>
              <a:t>the last</a:t>
            </a:r>
            <a:r>
              <a:rPr sz="3200" spc="-114" dirty="0">
                <a:latin typeface="Times New Roman"/>
                <a:cs typeface="Times New Roman"/>
              </a:rPr>
              <a:t> </a:t>
            </a:r>
            <a:r>
              <a:rPr sz="3200" spc="5" dirty="0">
                <a:latin typeface="Times New Roman"/>
                <a:cs typeface="Times New Roman"/>
              </a:rPr>
              <a:t>decades</a:t>
            </a:r>
            <a:endParaRPr sz="3200" dirty="0">
              <a:latin typeface="Times New Roman"/>
              <a:cs typeface="Times New Roman"/>
            </a:endParaRPr>
          </a:p>
          <a:p>
            <a:pPr marL="355600" indent="-343535" algn="just">
              <a:lnSpc>
                <a:spcPct val="100000"/>
              </a:lnSpc>
              <a:spcBef>
                <a:spcPts val="770"/>
              </a:spcBef>
              <a:buChar char="•"/>
              <a:tabLst>
                <a:tab pos="355600" algn="l"/>
                <a:tab pos="356235" algn="l"/>
              </a:tabLst>
            </a:pPr>
            <a:r>
              <a:rPr sz="3200" spc="-5" dirty="0">
                <a:latin typeface="Times New Roman"/>
                <a:cs typeface="Times New Roman"/>
              </a:rPr>
              <a:t>Still </a:t>
            </a:r>
            <a:r>
              <a:rPr sz="3200" spc="5" dirty="0">
                <a:latin typeface="Times New Roman"/>
                <a:cs typeface="Times New Roman"/>
              </a:rPr>
              <a:t>have </a:t>
            </a:r>
            <a:r>
              <a:rPr sz="3200" dirty="0">
                <a:latin typeface="Times New Roman"/>
                <a:cs typeface="Times New Roman"/>
              </a:rPr>
              <a:t>long way </a:t>
            </a:r>
            <a:r>
              <a:rPr sz="3200" spc="-5" dirty="0">
                <a:latin typeface="Times New Roman"/>
                <a:cs typeface="Times New Roman"/>
              </a:rPr>
              <a:t>to </a:t>
            </a:r>
            <a:r>
              <a:rPr sz="3200" dirty="0">
                <a:latin typeface="Times New Roman"/>
                <a:cs typeface="Times New Roman"/>
              </a:rPr>
              <a:t>go</a:t>
            </a:r>
            <a:r>
              <a:rPr sz="3200" spc="-8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…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2"/>
          <p:cNvSpPr>
            <a:spLocks noGrp="1" noChangeArrowheads="1"/>
          </p:cNvSpPr>
          <p:nvPr>
            <p:ph type="title"/>
          </p:nvPr>
        </p:nvSpPr>
        <p:spPr>
          <a:xfrm>
            <a:off x="603250" y="-174168"/>
            <a:ext cx="8540750" cy="1143000"/>
          </a:xfrm>
        </p:spPr>
        <p:txBody>
          <a:bodyPr/>
          <a:lstStyle/>
          <a:p>
            <a:r>
              <a:rPr lang="en-US" sz="3800" dirty="0"/>
              <a:t>Companies In this Field In </a:t>
            </a:r>
            <a:r>
              <a:rPr lang="en-US" sz="3800" dirty="0" smtClean="0"/>
              <a:t>India</a:t>
            </a:r>
            <a:endParaRPr lang="en-US" sz="3800" dirty="0"/>
          </a:p>
        </p:txBody>
      </p:sp>
      <p:sp>
        <p:nvSpPr>
          <p:cNvPr id="1095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59683" y="947058"/>
            <a:ext cx="8540750" cy="4498975"/>
          </a:xfrm>
        </p:spPr>
        <p:txBody>
          <a:bodyPr>
            <a:normAutofit fontScale="92500" lnSpcReduction="10000"/>
          </a:bodyPr>
          <a:lstStyle/>
          <a:p>
            <a:r>
              <a:rPr lang="en-US" sz="2600" dirty="0"/>
              <a:t>Sarnoff Corporation</a:t>
            </a:r>
          </a:p>
          <a:p>
            <a:r>
              <a:rPr lang="en-US" sz="2600" dirty="0" err="1"/>
              <a:t>Kritikal</a:t>
            </a:r>
            <a:r>
              <a:rPr lang="en-US" sz="2600" dirty="0"/>
              <a:t> Solutions</a:t>
            </a:r>
          </a:p>
          <a:p>
            <a:r>
              <a:rPr lang="en-US" sz="2600" dirty="0"/>
              <a:t>National Instruments</a:t>
            </a:r>
          </a:p>
          <a:p>
            <a:r>
              <a:rPr lang="en-US" sz="2600" dirty="0"/>
              <a:t>GE  Laboratories </a:t>
            </a:r>
          </a:p>
          <a:p>
            <a:r>
              <a:rPr lang="en-US" sz="2600" dirty="0" err="1"/>
              <a:t>Ittiam</a:t>
            </a:r>
            <a:r>
              <a:rPr lang="en-US" sz="2600" dirty="0"/>
              <a:t>, Bangalore</a:t>
            </a:r>
          </a:p>
          <a:p>
            <a:r>
              <a:rPr lang="en-US" sz="2600" dirty="0" err="1"/>
              <a:t>Interra</a:t>
            </a:r>
            <a:r>
              <a:rPr lang="en-US" sz="2600" dirty="0"/>
              <a:t> Systems, </a:t>
            </a:r>
            <a:r>
              <a:rPr lang="en-US" sz="2600" dirty="0" err="1"/>
              <a:t>Noida</a:t>
            </a:r>
            <a:endParaRPr lang="en-US" sz="2600" dirty="0"/>
          </a:p>
          <a:p>
            <a:r>
              <a:rPr lang="en-US" sz="2600" dirty="0"/>
              <a:t>Yahoo India (Multimedia Searching)</a:t>
            </a:r>
          </a:p>
          <a:p>
            <a:r>
              <a:rPr lang="en-US" sz="2600" dirty="0" err="1"/>
              <a:t>nVidia</a:t>
            </a:r>
            <a:r>
              <a:rPr lang="en-US" sz="2600" dirty="0"/>
              <a:t> Graphics, </a:t>
            </a:r>
            <a:r>
              <a:rPr lang="en-US" sz="2600" dirty="0" smtClean="0"/>
              <a:t>Pune</a:t>
            </a:r>
            <a:endParaRPr lang="en-US" sz="2600" dirty="0" smtClean="0"/>
          </a:p>
          <a:p>
            <a:r>
              <a:rPr lang="en-US" sz="2600" dirty="0" smtClean="0"/>
              <a:t>Microsoft research</a:t>
            </a:r>
            <a:endParaRPr lang="en-US" sz="2600" dirty="0"/>
          </a:p>
          <a:p>
            <a:r>
              <a:rPr lang="en-US" sz="2600" dirty="0" smtClean="0"/>
              <a:t>DRDO labs</a:t>
            </a:r>
          </a:p>
          <a:p>
            <a:r>
              <a:rPr lang="en-US" sz="2600" dirty="0" smtClean="0"/>
              <a:t>ISRO labs</a:t>
            </a:r>
          </a:p>
          <a:p>
            <a:pPr marL="0" indent="0">
              <a:buNone/>
            </a:pP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4077571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52400" y="152400"/>
            <a:ext cx="8839200" cy="838200"/>
          </a:xfrm>
          <a:prstGeom prst="rect">
            <a:avLst/>
          </a:prstGeom>
          <a:solidFill>
            <a:srgbClr val="FF0000"/>
          </a:solidFill>
        </p:spPr>
        <p:txBody>
          <a:bodyPr vert="horz" wrap="square" lIns="0" tIns="641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505"/>
              </a:spcBef>
            </a:pPr>
            <a:r>
              <a:rPr dirty="0"/>
              <a:t>Related</a:t>
            </a:r>
            <a:r>
              <a:rPr spc="-35" dirty="0"/>
              <a:t> </a:t>
            </a:r>
            <a:r>
              <a:rPr dirty="0"/>
              <a:t>Fields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83540" y="911058"/>
            <a:ext cx="7877809" cy="5294630"/>
          </a:xfrm>
          <a:prstGeom prst="rect">
            <a:avLst/>
          </a:prstGeom>
        </p:spPr>
        <p:txBody>
          <a:bodyPr vert="horz" wrap="square" lIns="0" tIns="11176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880"/>
              </a:spcBef>
              <a:buChar char="•"/>
              <a:tabLst>
                <a:tab pos="354965" algn="l"/>
                <a:tab pos="355600" algn="l"/>
              </a:tabLst>
            </a:pPr>
            <a:r>
              <a:rPr sz="3200" dirty="0">
                <a:latin typeface="Times New Roman"/>
                <a:cs typeface="Times New Roman"/>
              </a:rPr>
              <a:t>Largely built</a:t>
            </a:r>
            <a:r>
              <a:rPr sz="3200" spc="-55" dirty="0">
                <a:latin typeface="Times New Roman"/>
                <a:cs typeface="Times New Roman"/>
              </a:rPr>
              <a:t> </a:t>
            </a:r>
            <a:r>
              <a:rPr sz="3200" spc="5" dirty="0">
                <a:latin typeface="Times New Roman"/>
                <a:cs typeface="Times New Roman"/>
              </a:rPr>
              <a:t>upon</a:t>
            </a:r>
            <a:endParaRPr sz="3200">
              <a:latin typeface="Times New Roman"/>
              <a:cs typeface="Times New Roman"/>
            </a:endParaRPr>
          </a:p>
          <a:p>
            <a:pPr marL="756285" lvl="1" indent="-287020">
              <a:lnSpc>
                <a:spcPct val="100000"/>
              </a:lnSpc>
              <a:spcBef>
                <a:spcPts val="675"/>
              </a:spcBef>
              <a:buChar char="–"/>
              <a:tabLst>
                <a:tab pos="756920" algn="l"/>
              </a:tabLst>
            </a:pPr>
            <a:r>
              <a:rPr sz="2800" spc="-10" dirty="0">
                <a:latin typeface="Times New Roman"/>
                <a:cs typeface="Times New Roman"/>
              </a:rPr>
              <a:t>Image</a:t>
            </a:r>
            <a:r>
              <a:rPr sz="2800" spc="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Processing</a:t>
            </a:r>
            <a:endParaRPr sz="2800">
              <a:latin typeface="Times New Roman"/>
              <a:cs typeface="Times New Roman"/>
            </a:endParaRPr>
          </a:p>
          <a:p>
            <a:pPr marL="756285" lvl="1" indent="-287020">
              <a:lnSpc>
                <a:spcPct val="100000"/>
              </a:lnSpc>
              <a:spcBef>
                <a:spcPts val="675"/>
              </a:spcBef>
              <a:buChar char="–"/>
              <a:tabLst>
                <a:tab pos="756920" algn="l"/>
              </a:tabLst>
            </a:pPr>
            <a:r>
              <a:rPr sz="2800" spc="-5" dirty="0">
                <a:latin typeface="Times New Roman"/>
                <a:cs typeface="Times New Roman"/>
              </a:rPr>
              <a:t>Statistical Pattern Recognition, Machine</a:t>
            </a:r>
            <a:r>
              <a:rPr sz="2800" spc="-6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Learning</a:t>
            </a:r>
            <a:endParaRPr sz="2800">
              <a:latin typeface="Times New Roman"/>
              <a:cs typeface="Times New Roman"/>
            </a:endParaRPr>
          </a:p>
          <a:p>
            <a:pPr marL="756285" lvl="1" indent="-287655">
              <a:lnSpc>
                <a:spcPct val="100000"/>
              </a:lnSpc>
              <a:spcBef>
                <a:spcPts val="670"/>
              </a:spcBef>
              <a:buChar char="–"/>
              <a:tabLst>
                <a:tab pos="756920" algn="l"/>
              </a:tabLst>
            </a:pPr>
            <a:r>
              <a:rPr sz="2800" spc="-5" dirty="0">
                <a:latin typeface="Times New Roman"/>
                <a:cs typeface="Times New Roman"/>
              </a:rPr>
              <a:t>Artificial</a:t>
            </a:r>
            <a:r>
              <a:rPr sz="2800" spc="-2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Intelligence</a:t>
            </a:r>
            <a:endParaRPr sz="2800">
              <a:latin typeface="Times New Roman"/>
              <a:cs typeface="Times New Roman"/>
            </a:endParaRPr>
          </a:p>
          <a:p>
            <a:pPr marL="355600" indent="-343535">
              <a:lnSpc>
                <a:spcPct val="100000"/>
              </a:lnSpc>
              <a:spcBef>
                <a:spcPts val="765"/>
              </a:spcBef>
              <a:buChar char="•"/>
              <a:tabLst>
                <a:tab pos="355600" algn="l"/>
                <a:tab pos="356235" algn="l"/>
              </a:tabLst>
            </a:pPr>
            <a:r>
              <a:rPr sz="3200" dirty="0">
                <a:latin typeface="Times New Roman"/>
                <a:cs typeface="Times New Roman"/>
              </a:rPr>
              <a:t>Related</a:t>
            </a:r>
            <a:r>
              <a:rPr sz="3200" spc="-20" dirty="0">
                <a:latin typeface="Times New Roman"/>
                <a:cs typeface="Times New Roman"/>
              </a:rPr>
              <a:t> </a:t>
            </a:r>
            <a:r>
              <a:rPr sz="3200" spc="5" dirty="0">
                <a:latin typeface="Times New Roman"/>
                <a:cs typeface="Times New Roman"/>
              </a:rPr>
              <a:t>areas</a:t>
            </a:r>
            <a:endParaRPr sz="3200">
              <a:latin typeface="Times New Roman"/>
              <a:cs typeface="Times New Roman"/>
            </a:endParaRPr>
          </a:p>
          <a:p>
            <a:pPr marL="756285" lvl="1" indent="-287020">
              <a:lnSpc>
                <a:spcPct val="100000"/>
              </a:lnSpc>
              <a:spcBef>
                <a:spcPts val="675"/>
              </a:spcBef>
              <a:buChar char="–"/>
              <a:tabLst>
                <a:tab pos="756920" algn="l"/>
              </a:tabLst>
            </a:pPr>
            <a:r>
              <a:rPr sz="2800" spc="-5" dirty="0">
                <a:latin typeface="Times New Roman"/>
                <a:cs typeface="Times New Roman"/>
              </a:rPr>
              <a:t>Robotics</a:t>
            </a:r>
            <a:endParaRPr sz="2800">
              <a:latin typeface="Times New Roman"/>
              <a:cs typeface="Times New Roman"/>
            </a:endParaRPr>
          </a:p>
          <a:p>
            <a:pPr marL="756285" lvl="1" indent="-287020">
              <a:lnSpc>
                <a:spcPct val="100000"/>
              </a:lnSpc>
              <a:spcBef>
                <a:spcPts val="675"/>
              </a:spcBef>
              <a:buChar char="–"/>
              <a:tabLst>
                <a:tab pos="756920" algn="l"/>
              </a:tabLst>
            </a:pPr>
            <a:r>
              <a:rPr sz="2800" spc="-5" dirty="0">
                <a:latin typeface="Times New Roman"/>
                <a:cs typeface="Times New Roman"/>
              </a:rPr>
              <a:t>Biological</a:t>
            </a:r>
            <a:r>
              <a:rPr sz="2800" spc="-11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vision</a:t>
            </a:r>
            <a:endParaRPr sz="2800">
              <a:latin typeface="Times New Roman"/>
              <a:cs typeface="Times New Roman"/>
            </a:endParaRPr>
          </a:p>
          <a:p>
            <a:pPr marL="756285" lvl="1" indent="-287020">
              <a:lnSpc>
                <a:spcPct val="100000"/>
              </a:lnSpc>
              <a:spcBef>
                <a:spcPts val="670"/>
              </a:spcBef>
              <a:buChar char="–"/>
              <a:tabLst>
                <a:tab pos="756920" algn="l"/>
              </a:tabLst>
            </a:pPr>
            <a:r>
              <a:rPr sz="2800" spc="-10" dirty="0">
                <a:latin typeface="Times New Roman"/>
                <a:cs typeface="Times New Roman"/>
              </a:rPr>
              <a:t>Medical</a:t>
            </a:r>
            <a:r>
              <a:rPr sz="2800" spc="-7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imaging</a:t>
            </a:r>
            <a:endParaRPr sz="2800">
              <a:latin typeface="Times New Roman"/>
              <a:cs typeface="Times New Roman"/>
            </a:endParaRPr>
          </a:p>
          <a:p>
            <a:pPr marL="756285" lvl="1" indent="-287020">
              <a:lnSpc>
                <a:spcPct val="100000"/>
              </a:lnSpc>
              <a:spcBef>
                <a:spcPts val="670"/>
              </a:spcBef>
              <a:buChar char="–"/>
              <a:tabLst>
                <a:tab pos="756920" algn="l"/>
              </a:tabLst>
            </a:pPr>
            <a:r>
              <a:rPr sz="2800" spc="-5" dirty="0">
                <a:latin typeface="Times New Roman"/>
                <a:cs typeface="Times New Roman"/>
              </a:rPr>
              <a:t>Computer</a:t>
            </a:r>
            <a:r>
              <a:rPr sz="2800" spc="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graphics</a:t>
            </a:r>
            <a:endParaRPr sz="2800">
              <a:latin typeface="Times New Roman"/>
              <a:cs typeface="Times New Roman"/>
            </a:endParaRPr>
          </a:p>
          <a:p>
            <a:pPr marL="756285" lvl="1" indent="-287020">
              <a:lnSpc>
                <a:spcPct val="100000"/>
              </a:lnSpc>
              <a:spcBef>
                <a:spcPts val="675"/>
              </a:spcBef>
              <a:buChar char="–"/>
              <a:tabLst>
                <a:tab pos="756920" algn="l"/>
              </a:tabLst>
            </a:pPr>
            <a:r>
              <a:rPr sz="2800" spc="-10" dirty="0">
                <a:latin typeface="Times New Roman"/>
                <a:cs typeface="Times New Roman"/>
              </a:rPr>
              <a:t>Human-computer</a:t>
            </a:r>
            <a:r>
              <a:rPr sz="2800" spc="2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interaction</a:t>
            </a:r>
            <a:endParaRPr sz="2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52400" y="152400"/>
            <a:ext cx="8839200" cy="741870"/>
          </a:xfrm>
          <a:prstGeom prst="rect">
            <a:avLst/>
          </a:prstGeom>
          <a:solidFill>
            <a:srgbClr val="FF0000"/>
          </a:solidFill>
        </p:spPr>
        <p:txBody>
          <a:bodyPr vert="horz" wrap="square" lIns="0" tIns="64135" rIns="0" bIns="0" rtlCol="0">
            <a:spAutoFit/>
          </a:bodyPr>
          <a:lstStyle/>
          <a:p>
            <a:pPr marL="629920">
              <a:lnSpc>
                <a:spcPct val="100000"/>
              </a:lnSpc>
              <a:spcBef>
                <a:spcPts val="505"/>
              </a:spcBef>
            </a:pPr>
            <a:r>
              <a:rPr spc="-5" dirty="0"/>
              <a:t>Brief </a:t>
            </a:r>
            <a:r>
              <a:rPr dirty="0" smtClean="0"/>
              <a:t>History</a:t>
            </a:r>
            <a:endParaRPr spc="-5" dirty="0"/>
          </a:p>
        </p:txBody>
      </p:sp>
      <p:sp>
        <p:nvSpPr>
          <p:cNvPr id="4" name="object 4"/>
          <p:cNvSpPr txBox="1"/>
          <p:nvPr/>
        </p:nvSpPr>
        <p:spPr>
          <a:xfrm>
            <a:off x="459740" y="1063458"/>
            <a:ext cx="7115175" cy="4733925"/>
          </a:xfrm>
          <a:prstGeom prst="rect">
            <a:avLst/>
          </a:prstGeom>
        </p:spPr>
        <p:txBody>
          <a:bodyPr vert="horz" wrap="square" lIns="0" tIns="11176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880"/>
              </a:spcBef>
              <a:buChar char="•"/>
              <a:tabLst>
                <a:tab pos="354965" algn="l"/>
                <a:tab pos="355600" algn="l"/>
              </a:tabLst>
            </a:pPr>
            <a:r>
              <a:rPr sz="3200" dirty="0">
                <a:latin typeface="Times New Roman"/>
                <a:cs typeface="Times New Roman"/>
              </a:rPr>
              <a:t>B.C. (Before</a:t>
            </a:r>
            <a:r>
              <a:rPr sz="3200" spc="-3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Computers)</a:t>
            </a:r>
            <a:endParaRPr sz="3200">
              <a:latin typeface="Times New Roman"/>
              <a:cs typeface="Times New Roman"/>
            </a:endParaRPr>
          </a:p>
          <a:p>
            <a:pPr marL="756285" lvl="1" indent="-287020">
              <a:lnSpc>
                <a:spcPct val="100000"/>
              </a:lnSpc>
              <a:spcBef>
                <a:spcPts val="675"/>
              </a:spcBef>
              <a:buChar char="–"/>
              <a:tabLst>
                <a:tab pos="756920" algn="l"/>
              </a:tabLst>
            </a:pPr>
            <a:r>
              <a:rPr sz="2800" dirty="0">
                <a:latin typeface="Times New Roman"/>
                <a:cs typeface="Times New Roman"/>
              </a:rPr>
              <a:t>Philosophy</a:t>
            </a:r>
            <a:endParaRPr sz="2800">
              <a:latin typeface="Times New Roman"/>
              <a:cs typeface="Times New Roman"/>
            </a:endParaRPr>
          </a:p>
          <a:p>
            <a:pPr marL="756285" lvl="1" indent="-287020">
              <a:lnSpc>
                <a:spcPct val="100000"/>
              </a:lnSpc>
              <a:spcBef>
                <a:spcPts val="675"/>
              </a:spcBef>
              <a:buChar char="–"/>
              <a:tabLst>
                <a:tab pos="756920" algn="l"/>
              </a:tabLst>
            </a:pPr>
            <a:r>
              <a:rPr sz="2800" spc="-5" dirty="0">
                <a:latin typeface="Times New Roman"/>
                <a:cs typeface="Times New Roman"/>
              </a:rPr>
              <a:t>Optics</a:t>
            </a:r>
            <a:endParaRPr sz="2800">
              <a:latin typeface="Times New Roman"/>
              <a:cs typeface="Times New Roman"/>
            </a:endParaRPr>
          </a:p>
          <a:p>
            <a:pPr marL="756285" lvl="1" indent="-287020">
              <a:lnSpc>
                <a:spcPct val="100000"/>
              </a:lnSpc>
              <a:spcBef>
                <a:spcPts val="670"/>
              </a:spcBef>
              <a:buChar char="–"/>
              <a:tabLst>
                <a:tab pos="756920" algn="l"/>
              </a:tabLst>
            </a:pPr>
            <a:r>
              <a:rPr sz="2800" dirty="0">
                <a:latin typeface="Times New Roman"/>
                <a:cs typeface="Times New Roman"/>
              </a:rPr>
              <a:t>Psychophysics</a:t>
            </a:r>
            <a:endParaRPr sz="2800">
              <a:latin typeface="Times New Roman"/>
              <a:cs typeface="Times New Roman"/>
            </a:endParaRPr>
          </a:p>
          <a:p>
            <a:pPr marL="756285" lvl="1" indent="-287020">
              <a:lnSpc>
                <a:spcPct val="100000"/>
              </a:lnSpc>
              <a:spcBef>
                <a:spcPts val="670"/>
              </a:spcBef>
              <a:buChar char="–"/>
              <a:tabLst>
                <a:tab pos="756920" algn="l"/>
              </a:tabLst>
            </a:pPr>
            <a:r>
              <a:rPr sz="2800" dirty="0">
                <a:latin typeface="Times New Roman"/>
                <a:cs typeface="Times New Roman"/>
              </a:rPr>
              <a:t>Neurophysiology</a:t>
            </a:r>
            <a:endParaRPr sz="2800">
              <a:latin typeface="Times New Roman"/>
              <a:cs typeface="Times New Roman"/>
            </a:endParaRPr>
          </a:p>
          <a:p>
            <a:pPr marL="355600" marR="5080" indent="-343535">
              <a:lnSpc>
                <a:spcPct val="100000"/>
              </a:lnSpc>
              <a:spcBef>
                <a:spcPts val="765"/>
              </a:spcBef>
              <a:buChar char="•"/>
              <a:tabLst>
                <a:tab pos="355600" algn="l"/>
                <a:tab pos="356235" algn="l"/>
              </a:tabLst>
            </a:pPr>
            <a:r>
              <a:rPr sz="3200" dirty="0">
                <a:latin typeface="Times New Roman"/>
                <a:cs typeface="Times New Roman"/>
              </a:rPr>
              <a:t>Psychophysics </a:t>
            </a:r>
            <a:r>
              <a:rPr sz="3200" spc="5" dirty="0">
                <a:latin typeface="Times New Roman"/>
                <a:cs typeface="Times New Roman"/>
              </a:rPr>
              <a:t>and </a:t>
            </a:r>
            <a:r>
              <a:rPr sz="3200" dirty="0">
                <a:latin typeface="Times New Roman"/>
                <a:cs typeface="Times New Roman"/>
              </a:rPr>
              <a:t>neurophysiology  </a:t>
            </a:r>
            <a:r>
              <a:rPr sz="3200" i="1" dirty="0">
                <a:latin typeface="Times New Roman"/>
                <a:cs typeface="Times New Roman"/>
              </a:rPr>
              <a:t>describe </a:t>
            </a:r>
            <a:r>
              <a:rPr sz="3200" dirty="0">
                <a:latin typeface="Times New Roman"/>
                <a:cs typeface="Times New Roman"/>
              </a:rPr>
              <a:t>the behavior of cells or</a:t>
            </a:r>
            <a:r>
              <a:rPr sz="3200" spc="-10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subjects,  </a:t>
            </a:r>
            <a:r>
              <a:rPr sz="3200" spc="5" dirty="0">
                <a:latin typeface="Times New Roman"/>
                <a:cs typeface="Times New Roman"/>
              </a:rPr>
              <a:t>but </a:t>
            </a:r>
            <a:r>
              <a:rPr sz="3200" dirty="0">
                <a:latin typeface="Times New Roman"/>
                <a:cs typeface="Times New Roman"/>
              </a:rPr>
              <a:t>do </a:t>
            </a:r>
            <a:r>
              <a:rPr sz="3200" spc="5" dirty="0">
                <a:latin typeface="Times New Roman"/>
                <a:cs typeface="Times New Roman"/>
              </a:rPr>
              <a:t>not </a:t>
            </a:r>
            <a:r>
              <a:rPr sz="3200" i="1" dirty="0">
                <a:latin typeface="Times New Roman"/>
                <a:cs typeface="Times New Roman"/>
              </a:rPr>
              <a:t>explain </a:t>
            </a:r>
            <a:r>
              <a:rPr sz="3200" dirty="0">
                <a:latin typeface="Times New Roman"/>
                <a:cs typeface="Times New Roman"/>
              </a:rPr>
              <a:t>such</a:t>
            </a:r>
            <a:r>
              <a:rPr sz="3200" spc="-125" dirty="0">
                <a:latin typeface="Times New Roman"/>
                <a:cs typeface="Times New Roman"/>
              </a:rPr>
              <a:t> </a:t>
            </a:r>
            <a:r>
              <a:rPr sz="3200" spc="5" dirty="0">
                <a:latin typeface="Times New Roman"/>
                <a:cs typeface="Times New Roman"/>
              </a:rPr>
              <a:t>behavior</a:t>
            </a:r>
            <a:endParaRPr sz="3200">
              <a:latin typeface="Times New Roman"/>
              <a:cs typeface="Times New Roman"/>
            </a:endParaRPr>
          </a:p>
          <a:p>
            <a:pPr marL="756285" lvl="1" indent="-287020">
              <a:lnSpc>
                <a:spcPct val="100000"/>
              </a:lnSpc>
              <a:spcBef>
                <a:spcPts val="680"/>
              </a:spcBef>
              <a:buChar char="–"/>
              <a:tabLst>
                <a:tab pos="756920" algn="l"/>
              </a:tabLst>
            </a:pPr>
            <a:r>
              <a:rPr sz="2800" spc="-10" dirty="0">
                <a:latin typeface="Times New Roman"/>
                <a:cs typeface="Times New Roman"/>
              </a:rPr>
              <a:t>Black </a:t>
            </a:r>
            <a:r>
              <a:rPr sz="2800" dirty="0">
                <a:latin typeface="Times New Roman"/>
                <a:cs typeface="Times New Roman"/>
              </a:rPr>
              <a:t>box </a:t>
            </a:r>
            <a:r>
              <a:rPr sz="2800" spc="-5" dirty="0">
                <a:latin typeface="Times New Roman"/>
                <a:cs typeface="Times New Roman"/>
              </a:rPr>
              <a:t>– </a:t>
            </a:r>
            <a:r>
              <a:rPr sz="2800" dirty="0">
                <a:latin typeface="Times New Roman"/>
                <a:cs typeface="Times New Roman"/>
              </a:rPr>
              <a:t>how </a:t>
            </a:r>
            <a:r>
              <a:rPr sz="2800" spc="-10" dirty="0">
                <a:latin typeface="Times New Roman"/>
                <a:cs typeface="Times New Roman"/>
              </a:rPr>
              <a:t>can we </a:t>
            </a:r>
            <a:r>
              <a:rPr sz="2800" dirty="0">
                <a:latin typeface="Times New Roman"/>
                <a:cs typeface="Times New Roman"/>
              </a:rPr>
              <a:t>figure </a:t>
            </a:r>
            <a:r>
              <a:rPr sz="2800" spc="-5" dirty="0">
                <a:latin typeface="Times New Roman"/>
                <a:cs typeface="Times New Roman"/>
              </a:rPr>
              <a:t>it</a:t>
            </a:r>
            <a:r>
              <a:rPr sz="2800" spc="-1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out?</a:t>
            </a:r>
            <a:endParaRPr sz="2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52400" y="152400"/>
            <a:ext cx="8839200" cy="838200"/>
          </a:xfrm>
          <a:prstGeom prst="rect">
            <a:avLst/>
          </a:prstGeom>
          <a:solidFill>
            <a:srgbClr val="FF0000"/>
          </a:solidFill>
        </p:spPr>
        <p:txBody>
          <a:bodyPr vert="horz" wrap="square" lIns="0" tIns="641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505"/>
              </a:spcBef>
            </a:pPr>
            <a:r>
              <a:rPr spc="-5" dirty="0"/>
              <a:t>Progress in </a:t>
            </a:r>
            <a:r>
              <a:rPr dirty="0"/>
              <a:t>Computer</a:t>
            </a:r>
            <a:r>
              <a:rPr spc="-65" dirty="0"/>
              <a:t> </a:t>
            </a:r>
            <a:r>
              <a:rPr dirty="0"/>
              <a:t>Vision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07340" y="1162303"/>
            <a:ext cx="7067550" cy="510984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indent="-342900">
              <a:lnSpc>
                <a:spcPts val="3790"/>
              </a:lnSpc>
              <a:spcBef>
                <a:spcPts val="105"/>
              </a:spcBef>
              <a:buChar char="•"/>
              <a:tabLst>
                <a:tab pos="354965" algn="l"/>
                <a:tab pos="355600" algn="l"/>
              </a:tabLst>
            </a:pPr>
            <a:r>
              <a:rPr sz="3200" spc="-5" dirty="0">
                <a:latin typeface="Times New Roman"/>
                <a:cs typeface="Times New Roman"/>
              </a:rPr>
              <a:t>First </a:t>
            </a:r>
            <a:r>
              <a:rPr sz="3200" dirty="0">
                <a:latin typeface="Times New Roman"/>
                <a:cs typeface="Times New Roman"/>
              </a:rPr>
              <a:t>generation: </a:t>
            </a:r>
            <a:r>
              <a:rPr sz="3200" spc="-5" dirty="0">
                <a:latin typeface="Times New Roman"/>
                <a:cs typeface="Times New Roman"/>
              </a:rPr>
              <a:t>Military/Early</a:t>
            </a:r>
            <a:r>
              <a:rPr sz="3200" spc="-3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Research</a:t>
            </a:r>
            <a:endParaRPr sz="3200">
              <a:latin typeface="Times New Roman"/>
              <a:cs typeface="Times New Roman"/>
            </a:endParaRPr>
          </a:p>
          <a:p>
            <a:pPr marL="756285" lvl="1" indent="-287020">
              <a:lnSpc>
                <a:spcPts val="2760"/>
              </a:lnSpc>
              <a:buChar char="–"/>
              <a:tabLst>
                <a:tab pos="756285" algn="l"/>
                <a:tab pos="756920" algn="l"/>
              </a:tabLst>
            </a:pPr>
            <a:r>
              <a:rPr sz="2400" spc="-5" dirty="0">
                <a:latin typeface="Times New Roman"/>
                <a:cs typeface="Times New Roman"/>
              </a:rPr>
              <a:t>Few systems, </a:t>
            </a:r>
            <a:r>
              <a:rPr sz="2400" dirty="0">
                <a:latin typeface="Times New Roman"/>
                <a:cs typeface="Times New Roman"/>
              </a:rPr>
              <a:t>each </a:t>
            </a:r>
            <a:r>
              <a:rPr sz="2400" spc="-5" dirty="0">
                <a:latin typeface="Times New Roman"/>
                <a:cs typeface="Times New Roman"/>
              </a:rPr>
              <a:t>custom-built, cost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$Ms</a:t>
            </a:r>
            <a:endParaRPr sz="2400">
              <a:latin typeface="Times New Roman"/>
              <a:cs typeface="Times New Roman"/>
            </a:endParaRPr>
          </a:p>
          <a:p>
            <a:pPr marL="756285" lvl="1" indent="-287020">
              <a:lnSpc>
                <a:spcPts val="2735"/>
              </a:lnSpc>
              <a:buChar char="–"/>
              <a:tabLst>
                <a:tab pos="756285" algn="l"/>
                <a:tab pos="756920" algn="l"/>
              </a:tabLst>
            </a:pPr>
            <a:r>
              <a:rPr sz="2400" spc="-5" dirty="0">
                <a:latin typeface="Times New Roman"/>
                <a:cs typeface="Times New Roman"/>
              </a:rPr>
              <a:t>“Users” </a:t>
            </a:r>
            <a:r>
              <a:rPr sz="2400" dirty="0">
                <a:latin typeface="Times New Roman"/>
                <a:cs typeface="Times New Roman"/>
              </a:rPr>
              <a:t>have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PhDs</a:t>
            </a:r>
            <a:endParaRPr sz="2400">
              <a:latin typeface="Times New Roman"/>
              <a:cs typeface="Times New Roman"/>
            </a:endParaRPr>
          </a:p>
          <a:p>
            <a:pPr marL="756285" lvl="1" indent="-287020">
              <a:lnSpc>
                <a:spcPts val="2810"/>
              </a:lnSpc>
              <a:buChar char="–"/>
              <a:tabLst>
                <a:tab pos="756285" algn="l"/>
                <a:tab pos="756920" algn="l"/>
              </a:tabLst>
            </a:pPr>
            <a:r>
              <a:rPr sz="2400" dirty="0">
                <a:latin typeface="Times New Roman"/>
                <a:cs typeface="Times New Roman"/>
              </a:rPr>
              <a:t>1 hour per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frame</a:t>
            </a:r>
            <a:endParaRPr sz="2400">
              <a:latin typeface="Times New Roman"/>
              <a:cs typeface="Times New Roman"/>
            </a:endParaRPr>
          </a:p>
          <a:p>
            <a:pPr marL="355600" indent="-343535">
              <a:lnSpc>
                <a:spcPct val="100000"/>
              </a:lnSpc>
              <a:spcBef>
                <a:spcPts val="1370"/>
              </a:spcBef>
              <a:buChar char="•"/>
              <a:tabLst>
                <a:tab pos="355600" algn="l"/>
                <a:tab pos="356235" algn="l"/>
              </a:tabLst>
            </a:pPr>
            <a:r>
              <a:rPr sz="3200" dirty="0">
                <a:latin typeface="Times New Roman"/>
                <a:cs typeface="Times New Roman"/>
              </a:rPr>
              <a:t>Second generation:</a:t>
            </a:r>
            <a:r>
              <a:rPr sz="3200" spc="-7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Industrial/Medical</a:t>
            </a:r>
            <a:endParaRPr sz="3200">
              <a:latin typeface="Times New Roman"/>
              <a:cs typeface="Times New Roman"/>
            </a:endParaRPr>
          </a:p>
          <a:p>
            <a:pPr marL="756285" lvl="1" indent="-287020">
              <a:lnSpc>
                <a:spcPts val="2810"/>
              </a:lnSpc>
              <a:spcBef>
                <a:spcPts val="405"/>
              </a:spcBef>
              <a:buChar char="–"/>
              <a:tabLst>
                <a:tab pos="756285" algn="l"/>
                <a:tab pos="756920" algn="l"/>
              </a:tabLst>
            </a:pPr>
            <a:r>
              <a:rPr sz="2400" spc="-5" dirty="0">
                <a:latin typeface="Times New Roman"/>
                <a:cs typeface="Times New Roman"/>
              </a:rPr>
              <a:t>Numerous systems, </a:t>
            </a:r>
            <a:r>
              <a:rPr sz="2400" dirty="0">
                <a:latin typeface="Times New Roman"/>
                <a:cs typeface="Times New Roman"/>
              </a:rPr>
              <a:t>1000s of each, </a:t>
            </a:r>
            <a:r>
              <a:rPr sz="2400" spc="-5" dirty="0">
                <a:latin typeface="Times New Roman"/>
                <a:cs typeface="Times New Roman"/>
              </a:rPr>
              <a:t>cost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$10Ks</a:t>
            </a:r>
            <a:endParaRPr sz="2400">
              <a:latin typeface="Times New Roman"/>
              <a:cs typeface="Times New Roman"/>
            </a:endParaRPr>
          </a:p>
          <a:p>
            <a:pPr marL="756285" lvl="1" indent="-287020">
              <a:lnSpc>
                <a:spcPts val="2735"/>
              </a:lnSpc>
              <a:buChar char="–"/>
              <a:tabLst>
                <a:tab pos="756285" algn="l"/>
                <a:tab pos="756920" algn="l"/>
              </a:tabLst>
            </a:pPr>
            <a:r>
              <a:rPr sz="2400" spc="-5" dirty="0">
                <a:latin typeface="Times New Roman"/>
                <a:cs typeface="Times New Roman"/>
              </a:rPr>
              <a:t>Users have </a:t>
            </a:r>
            <a:r>
              <a:rPr sz="2400" dirty="0">
                <a:latin typeface="Times New Roman"/>
                <a:cs typeface="Times New Roman"/>
              </a:rPr>
              <a:t>college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degree</a:t>
            </a:r>
            <a:endParaRPr sz="2400">
              <a:latin typeface="Times New Roman"/>
              <a:cs typeface="Times New Roman"/>
            </a:endParaRPr>
          </a:p>
          <a:p>
            <a:pPr marL="756285" lvl="1" indent="-287020">
              <a:lnSpc>
                <a:spcPts val="2810"/>
              </a:lnSpc>
              <a:buChar char="–"/>
              <a:tabLst>
                <a:tab pos="756285" algn="l"/>
                <a:tab pos="756920" algn="l"/>
              </a:tabLst>
            </a:pPr>
            <a:r>
              <a:rPr sz="2400" spc="-5" dirty="0">
                <a:latin typeface="Times New Roman"/>
                <a:cs typeface="Times New Roman"/>
              </a:rPr>
              <a:t>Special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hardware</a:t>
            </a:r>
            <a:endParaRPr sz="2400">
              <a:latin typeface="Times New Roman"/>
              <a:cs typeface="Times New Roman"/>
            </a:endParaRPr>
          </a:p>
          <a:p>
            <a:pPr marL="355600" indent="-343535">
              <a:lnSpc>
                <a:spcPct val="100000"/>
              </a:lnSpc>
              <a:spcBef>
                <a:spcPts val="1370"/>
              </a:spcBef>
              <a:buChar char="•"/>
              <a:tabLst>
                <a:tab pos="355600" algn="l"/>
                <a:tab pos="356235" algn="l"/>
              </a:tabLst>
            </a:pPr>
            <a:r>
              <a:rPr sz="3200" dirty="0">
                <a:latin typeface="Times New Roman"/>
                <a:cs typeface="Times New Roman"/>
              </a:rPr>
              <a:t>Third generation:</a:t>
            </a:r>
            <a:r>
              <a:rPr sz="3200" spc="-6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Consumer</a:t>
            </a:r>
            <a:endParaRPr sz="3200">
              <a:latin typeface="Times New Roman"/>
              <a:cs typeface="Times New Roman"/>
            </a:endParaRPr>
          </a:p>
          <a:p>
            <a:pPr marL="469900">
              <a:lnSpc>
                <a:spcPts val="2810"/>
              </a:lnSpc>
              <a:spcBef>
                <a:spcPts val="405"/>
              </a:spcBef>
              <a:tabLst>
                <a:tab pos="756285" algn="l"/>
              </a:tabLst>
            </a:pPr>
            <a:r>
              <a:rPr sz="2400" dirty="0">
                <a:latin typeface="Times New Roman"/>
                <a:cs typeface="Times New Roman"/>
              </a:rPr>
              <a:t>–	100000(00) </a:t>
            </a:r>
            <a:r>
              <a:rPr sz="2400" spc="-5" dirty="0">
                <a:latin typeface="Times New Roman"/>
                <a:cs typeface="Times New Roman"/>
              </a:rPr>
              <a:t>systems, cost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$100s</a:t>
            </a:r>
            <a:endParaRPr sz="2400">
              <a:latin typeface="Times New Roman"/>
              <a:cs typeface="Times New Roman"/>
            </a:endParaRPr>
          </a:p>
          <a:p>
            <a:pPr marL="756285" lvl="1" indent="-287020">
              <a:lnSpc>
                <a:spcPts val="2735"/>
              </a:lnSpc>
              <a:buChar char="–"/>
              <a:tabLst>
                <a:tab pos="756285" algn="l"/>
                <a:tab pos="756920" algn="l"/>
              </a:tabLst>
            </a:pPr>
            <a:r>
              <a:rPr sz="2400" spc="-5" dirty="0">
                <a:latin typeface="Times New Roman"/>
                <a:cs typeface="Times New Roman"/>
              </a:rPr>
              <a:t>Users </a:t>
            </a:r>
            <a:r>
              <a:rPr sz="2400" dirty="0">
                <a:latin typeface="Times New Roman"/>
                <a:cs typeface="Times New Roman"/>
              </a:rPr>
              <a:t>have little or no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training</a:t>
            </a:r>
            <a:endParaRPr sz="2400">
              <a:latin typeface="Times New Roman"/>
              <a:cs typeface="Times New Roman"/>
            </a:endParaRPr>
          </a:p>
          <a:p>
            <a:pPr marL="756285" lvl="1" indent="-287020">
              <a:lnSpc>
                <a:spcPts val="2810"/>
              </a:lnSpc>
              <a:buChar char="–"/>
              <a:tabLst>
                <a:tab pos="756285" algn="l"/>
                <a:tab pos="756920" algn="l"/>
              </a:tabLst>
            </a:pPr>
            <a:r>
              <a:rPr sz="2400" spc="-5" dirty="0">
                <a:latin typeface="Times New Roman"/>
                <a:cs typeface="Times New Roman"/>
              </a:rPr>
              <a:t>Emphasis </a:t>
            </a:r>
            <a:r>
              <a:rPr sz="2400" dirty="0">
                <a:latin typeface="Times New Roman"/>
                <a:cs typeface="Times New Roman"/>
              </a:rPr>
              <a:t>on </a:t>
            </a:r>
            <a:r>
              <a:rPr sz="2400" spc="-5" dirty="0">
                <a:latin typeface="Times New Roman"/>
                <a:cs typeface="Times New Roman"/>
              </a:rPr>
              <a:t>software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</TotalTime>
  <Words>1587</Words>
  <Application>Microsoft Office PowerPoint</Application>
  <PresentationFormat>On-screen Show (4:3)</PresentationFormat>
  <Paragraphs>310</Paragraphs>
  <Slides>67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68" baseType="lpstr">
      <vt:lpstr>Office Theme</vt:lpstr>
      <vt:lpstr>Lecture 1:  Vision Based Automation</vt:lpstr>
      <vt:lpstr>Book References</vt:lpstr>
      <vt:lpstr> Vision Based Automation</vt:lpstr>
      <vt:lpstr> Difficulties</vt:lpstr>
      <vt:lpstr>Why is Vision Based automation Difficult?</vt:lpstr>
      <vt:lpstr>Nomenclature</vt:lpstr>
      <vt:lpstr>Related Fields</vt:lpstr>
      <vt:lpstr>Brief History</vt:lpstr>
      <vt:lpstr>Progress in Computer Vision</vt:lpstr>
      <vt:lpstr>The Three Processing Levels</vt:lpstr>
      <vt:lpstr>The Three Processing Levels</vt:lpstr>
      <vt:lpstr>The Three Processing Levels</vt:lpstr>
      <vt:lpstr>Applications</vt:lpstr>
      <vt:lpstr>Computer Vision</vt:lpstr>
      <vt:lpstr>Computer Graphics</vt:lpstr>
      <vt:lpstr>Another View</vt:lpstr>
      <vt:lpstr>Why study Vision Based Automation?</vt:lpstr>
      <vt:lpstr>Every picture tells a story</vt:lpstr>
      <vt:lpstr>Part I: The Physics of Imaging</vt:lpstr>
      <vt:lpstr>Part II: Early Vision in One Image</vt:lpstr>
      <vt:lpstr>Representing an image patch</vt:lpstr>
      <vt:lpstr>Texture</vt:lpstr>
      <vt:lpstr>Part III: Early Vision in Multiple Images</vt:lpstr>
      <vt:lpstr>Part IV: Mid-Level Vision</vt:lpstr>
      <vt:lpstr>Part V: High Level Vision (Geometry)</vt:lpstr>
      <vt:lpstr>Part VI: High Level Vision (Probabilistic)</vt:lpstr>
      <vt:lpstr>Examples of Commercial Vision Systems</vt:lpstr>
      <vt:lpstr>Security Applications</vt:lpstr>
      <vt:lpstr>Face Detection</vt:lpstr>
      <vt:lpstr>PowerPoint Presentation</vt:lpstr>
      <vt:lpstr>PowerPoint Presentation</vt:lpstr>
      <vt:lpstr>Vision-Based Interfaces</vt:lpstr>
      <vt:lpstr>PowerPoint Presentation</vt:lpstr>
      <vt:lpstr>Indexing into Databases</vt:lpstr>
      <vt:lpstr>Application: Optical Character Recognition</vt:lpstr>
      <vt:lpstr>Indexing into Databases</vt:lpstr>
      <vt:lpstr>Target Recognition</vt:lpstr>
      <vt:lpstr>PowerPoint Presentation</vt:lpstr>
      <vt:lpstr>PowerPoint Presentation</vt:lpstr>
      <vt:lpstr>PowerPoint Presentation</vt:lpstr>
      <vt:lpstr>PowerPoint Presentation</vt:lpstr>
      <vt:lpstr>Types of images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Camera Network Physical Design</vt:lpstr>
      <vt:lpstr>PowerPoint Presentation</vt:lpstr>
      <vt:lpstr>Continuous Learning of Foreground/Background pair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Effective Command &amp; Control</vt:lpstr>
      <vt:lpstr>Command &amp; Control</vt:lpstr>
      <vt:lpstr>Next Generation Browser “Fly-Through” with Real-Time Video</vt:lpstr>
      <vt:lpstr>PowerPoint Presentation</vt:lpstr>
      <vt:lpstr>Can computers match human perception?</vt:lpstr>
      <vt:lpstr>Autonomous Vehicles</vt:lpstr>
      <vt:lpstr>Autonomous Navigation</vt:lpstr>
      <vt:lpstr>Conclusion</vt:lpstr>
      <vt:lpstr>Companies In this Field In India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</dc:title>
  <dc:creator>Ioannis Pavlidis</dc:creator>
  <cp:lastModifiedBy>ue</cp:lastModifiedBy>
  <cp:revision>6</cp:revision>
  <dcterms:created xsi:type="dcterms:W3CDTF">2020-08-16T13:33:56Z</dcterms:created>
  <dcterms:modified xsi:type="dcterms:W3CDTF">2020-08-16T17:26:27Z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2017-03-29T00:00:00Z</vt:filetime>
  </property>
  <property fmtid="{D5CDD505-2E9C-101B-9397-08002B2CF9AE}" pid="3" name="Creator">
    <vt:lpwstr>Acrobat PDFMaker 11 for PowerPoint</vt:lpwstr>
  </property>
  <property fmtid="{D5CDD505-2E9C-101B-9397-08002B2CF9AE}" pid="4" name="LastSaved">
    <vt:filetime>2020-08-16T00:00:00Z</vt:filetime>
  </property>
</Properties>
</file>